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324" r:id="rId3"/>
    <p:sldId id="325" r:id="rId4"/>
    <p:sldId id="332" r:id="rId5"/>
    <p:sldId id="326" r:id="rId6"/>
    <p:sldId id="327" r:id="rId7"/>
    <p:sldId id="328" r:id="rId8"/>
    <p:sldId id="329" r:id="rId9"/>
    <p:sldId id="330" r:id="rId10"/>
    <p:sldId id="284" r:id="rId11"/>
    <p:sldId id="286" r:id="rId12"/>
    <p:sldId id="297" r:id="rId13"/>
    <p:sldId id="290" r:id="rId14"/>
    <p:sldId id="298" r:id="rId15"/>
    <p:sldId id="300" r:id="rId16"/>
    <p:sldId id="303" r:id="rId17"/>
    <p:sldId id="333" r:id="rId18"/>
    <p:sldId id="334" r:id="rId19"/>
    <p:sldId id="335" r:id="rId20"/>
    <p:sldId id="336" r:id="rId21"/>
    <p:sldId id="337" r:id="rId22"/>
    <p:sldId id="338" r:id="rId23"/>
    <p:sldId id="339" r:id="rId24"/>
    <p:sldId id="340" r:id="rId25"/>
    <p:sldId id="341" r:id="rId26"/>
    <p:sldId id="342" r:id="rId27"/>
    <p:sldId id="343" r:id="rId28"/>
    <p:sldId id="319" r:id="rId29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CC00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86" y="-7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5190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95CBBBF1-4B9A-4E92-B3CD-F6AF7DE8F3A3}" type="datetimeFigureOut">
              <a:rPr lang="fr-FR"/>
              <a:pPr>
                <a:defRPr/>
              </a:pPr>
              <a:t>17/11/2009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A28ADE5E-5593-43DC-94B2-F2274FE51A0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0" y="303213"/>
            <a:ext cx="1588" cy="15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503238" y="4316413"/>
            <a:ext cx="5856287" cy="405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ＭＳ Ｐゴシック" charset="-128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503238" y="4316413"/>
            <a:ext cx="5856287" cy="4060825"/>
          </a:xfrm>
          <a:noFill/>
          <a:ln/>
        </p:spPr>
        <p:txBody>
          <a:bodyPr wrap="none" anchor="ctr"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503238" y="4316413"/>
            <a:ext cx="5856287" cy="4060825"/>
          </a:xfrm>
          <a:noFill/>
          <a:ln/>
        </p:spPr>
        <p:txBody>
          <a:bodyPr wrap="none" anchor="ctr"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503238" y="4316413"/>
            <a:ext cx="5856287" cy="4060825"/>
          </a:xfrm>
          <a:noFill/>
          <a:ln/>
        </p:spPr>
        <p:txBody>
          <a:bodyPr wrap="none" anchor="ctr"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503238" y="4316413"/>
            <a:ext cx="5856287" cy="4060825"/>
          </a:xfrm>
          <a:noFill/>
          <a:ln/>
        </p:spPr>
        <p:txBody>
          <a:bodyPr wrap="none" anchor="ctr"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503238" y="4316413"/>
            <a:ext cx="5856287" cy="4060825"/>
          </a:xfrm>
          <a:noFill/>
          <a:ln/>
        </p:spPr>
        <p:txBody>
          <a:bodyPr wrap="none" anchor="ctr"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503238" y="4316413"/>
            <a:ext cx="5856287" cy="4060825"/>
          </a:xfrm>
          <a:noFill/>
          <a:ln/>
        </p:spPr>
        <p:txBody>
          <a:bodyPr wrap="none" anchor="ctr"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503238" y="4316413"/>
            <a:ext cx="5856287" cy="4060825"/>
          </a:xfrm>
          <a:noFill/>
          <a:ln/>
        </p:spPr>
        <p:txBody>
          <a:bodyPr wrap="none" anchor="ctr"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503238" y="4316413"/>
            <a:ext cx="5856287" cy="4060825"/>
          </a:xfrm>
          <a:noFill/>
          <a:ln/>
        </p:spPr>
        <p:txBody>
          <a:bodyPr wrap="none" anchor="ctr"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Espace réservé des commentaires 2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Espace réservé des commentaires 2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Espace réservé des commentaires 2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503238" y="4316413"/>
            <a:ext cx="5856287" cy="4060825"/>
          </a:xfrm>
          <a:noFill/>
          <a:ln/>
        </p:spPr>
        <p:txBody>
          <a:bodyPr wrap="none" anchor="ctr"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Espace réservé des commentaires 2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Espace réservé des commentaires 2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Espace réservé des commentaires 2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Espace réservé des commentaires 2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Espace réservé des commentaires 2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Espace réservé des commentaires 2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Espace réservé des commentaires 2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Espace réservé des commentaires 2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Espace réservé des commentaires 2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503238" y="4316413"/>
            <a:ext cx="5856287" cy="4060825"/>
          </a:xfrm>
          <a:noFill/>
          <a:ln/>
        </p:spPr>
        <p:txBody>
          <a:bodyPr wrap="none" anchor="ctr"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Espace réservé des commentaires 2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503238" y="4316413"/>
            <a:ext cx="5856287" cy="4060825"/>
          </a:xfrm>
          <a:noFill/>
          <a:ln/>
        </p:spPr>
        <p:txBody>
          <a:bodyPr wrap="none" anchor="ctr"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503238" y="4316413"/>
            <a:ext cx="5856287" cy="4060825"/>
          </a:xfrm>
          <a:noFill/>
          <a:ln/>
        </p:spPr>
        <p:txBody>
          <a:bodyPr wrap="none" anchor="ctr"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Espace réservé des commentaires 2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503238" y="4316413"/>
            <a:ext cx="5856287" cy="4060825"/>
          </a:xfrm>
          <a:noFill/>
          <a:ln/>
        </p:spPr>
        <p:txBody>
          <a:bodyPr wrap="none" anchor="ctr"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Espace réservé des commentaires 2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500063"/>
            <a:ext cx="1941513" cy="56261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500063"/>
            <a:ext cx="5676900" cy="56261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Text Box 1"/>
          <p:cNvSpPr txBox="1"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500063"/>
            <a:ext cx="7770813" cy="136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Cliquez pour éditer le format du texte-titre</a:t>
            </a:r>
          </a:p>
        </p:txBody>
      </p:sp>
      <p:sp>
        <p:nvSpPr>
          <p:cNvPr id="1029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Cliquez pour éditer le format du plan de texte</a:t>
            </a:r>
          </a:p>
          <a:p>
            <a:pPr lvl="1"/>
            <a:r>
              <a:rPr lang="en-GB" smtClean="0"/>
              <a:t>Second niveau de plan</a:t>
            </a:r>
          </a:p>
          <a:p>
            <a:pPr lvl="2"/>
            <a:r>
              <a:rPr lang="en-GB" smtClean="0"/>
              <a:t>Troisième niveau de plan</a:t>
            </a:r>
          </a:p>
          <a:p>
            <a:pPr lvl="3"/>
            <a:r>
              <a:rPr lang="en-GB" smtClean="0"/>
              <a:t>Quatrième niveau de plan</a:t>
            </a:r>
          </a:p>
          <a:p>
            <a:pPr lvl="4"/>
            <a:r>
              <a:rPr lang="en-GB" smtClean="0"/>
              <a:t>Cinquième niveau de plan</a:t>
            </a:r>
          </a:p>
          <a:p>
            <a:pPr lvl="4"/>
            <a:r>
              <a:rPr lang="en-GB" smtClean="0"/>
              <a:t>Sixième niveau de plan</a:t>
            </a:r>
          </a:p>
          <a:p>
            <a:pPr lvl="4"/>
            <a:r>
              <a:rPr lang="en-GB" smtClean="0"/>
              <a:t>Septième niveau de plan</a:t>
            </a:r>
          </a:p>
          <a:p>
            <a:pPr lvl="4"/>
            <a:r>
              <a:rPr lang="en-GB" smtClean="0"/>
              <a:t>Huitième niveau de plan</a:t>
            </a:r>
          </a:p>
          <a:p>
            <a:pPr lvl="4"/>
            <a:r>
              <a:rPr lang="en-GB" smtClean="0"/>
              <a:t>Neuvième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+mj-lt"/>
          <a:ea typeface="Lucida Sans Unicode" charset="0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Times New Roman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Times New Roman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Times New Roman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Times New Roman" charset="0"/>
          <a:ea typeface="Lucida Sans Unicode" charset="0"/>
          <a:cs typeface="Lucida Sans Unicode" charset="0"/>
        </a:defRPr>
      </a:lvl5pPr>
      <a:lvl6pPr marL="4572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Times New Roman" charset="0"/>
          <a:cs typeface="Lucida Sans Unicode" charset="0"/>
        </a:defRPr>
      </a:lvl6pPr>
      <a:lvl7pPr marL="9144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Times New Roman" charset="0"/>
          <a:cs typeface="Lucida Sans Unicode" charset="0"/>
        </a:defRPr>
      </a:lvl7pPr>
      <a:lvl8pPr marL="1371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Times New Roman" charset="0"/>
          <a:cs typeface="Lucida Sans Unicode" charset="0"/>
        </a:defRPr>
      </a:lvl8pPr>
      <a:lvl9pPr marL="18288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Times New Roman" charset="0"/>
          <a:cs typeface="Lucida Sans Unicode" charset="0"/>
        </a:defRPr>
      </a:lvl9pPr>
    </p:titleStyle>
    <p:bodyStyle>
      <a:lvl1pPr marL="341313" indent="-341313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•"/>
        <a:defRPr sz="3200">
          <a:solidFill>
            <a:srgbClr val="000000"/>
          </a:solidFill>
          <a:latin typeface="+mn-lt"/>
          <a:ea typeface="Lucida Sans Unicode" charset="0"/>
          <a:cs typeface="+mn-cs"/>
        </a:defRPr>
      </a:lvl1pPr>
      <a:lvl2pPr marL="741363" indent="-284163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–"/>
        <a:defRPr sz="2800">
          <a:solidFill>
            <a:srgbClr val="000000"/>
          </a:solidFill>
          <a:latin typeface="+mn-lt"/>
          <a:ea typeface="Lucida Sans Unicode" charset="0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•"/>
        <a:defRPr sz="2400">
          <a:solidFill>
            <a:srgbClr val="000000"/>
          </a:solidFill>
          <a:latin typeface="+mn-lt"/>
          <a:ea typeface="Lucida Sans Unicode" charset="0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–"/>
        <a:defRPr sz="2000">
          <a:solidFill>
            <a:srgbClr val="000000"/>
          </a:solidFill>
          <a:latin typeface="+mn-lt"/>
          <a:ea typeface="Lucida Sans Unicode" charset="0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»"/>
        <a:defRPr sz="2000">
          <a:solidFill>
            <a:srgbClr val="000000"/>
          </a:solidFill>
          <a:latin typeface="+mn-lt"/>
          <a:ea typeface="Lucida Sans Unicode" charset="0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»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»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»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»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1785938" y="1214438"/>
            <a:ext cx="6894512" cy="194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1" hangingPunct="1">
              <a:lnSpc>
                <a:spcPts val="7200"/>
              </a:lnSpc>
              <a:buClr>
                <a:srgbClr val="FF9900"/>
              </a:buClr>
              <a:buSzPct val="100000"/>
              <a:buFont typeface="Century Gothic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9600" b="1">
                <a:solidFill>
                  <a:srgbClr val="FF9900"/>
                </a:solidFill>
                <a:latin typeface="Century Gothic" charset="0"/>
              </a:rPr>
              <a:t>GLOBAL WARMING</a:t>
            </a:r>
          </a:p>
        </p:txBody>
      </p:sp>
      <p:sp>
        <p:nvSpPr>
          <p:cNvPr id="2052" name="Text Box 3"/>
          <p:cNvSpPr txBox="1">
            <a:spLocks noChangeArrowheads="1"/>
          </p:cNvSpPr>
          <p:nvPr/>
        </p:nvSpPr>
        <p:spPr bwMode="auto">
          <a:xfrm>
            <a:off x="1258888" y="5334000"/>
            <a:ext cx="7885112" cy="141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1" hangingPunct="1">
              <a:lnSpc>
                <a:spcPct val="80000"/>
              </a:lnSpc>
              <a:spcBef>
                <a:spcPts val="875"/>
              </a:spcBef>
              <a:buClr>
                <a:srgbClr val="FF99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400" b="1">
              <a:solidFill>
                <a:srgbClr val="FF9900"/>
              </a:solidFill>
              <a:latin typeface="Arial" charset="0"/>
            </a:endParaRPr>
          </a:p>
          <a:p>
            <a:pPr algn="ctr" eaLnBrk="1" hangingPunct="1">
              <a:lnSpc>
                <a:spcPct val="80000"/>
              </a:lnSpc>
              <a:spcBef>
                <a:spcPts val="875"/>
              </a:spcBef>
              <a:buClr>
                <a:srgbClr val="FF99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>
                <a:solidFill>
                  <a:srgbClr val="FF9900"/>
                </a:solidFill>
                <a:latin typeface="Arial" charset="0"/>
              </a:rPr>
              <a:t>MILANI Mélissa</a:t>
            </a:r>
          </a:p>
          <a:p>
            <a:pPr algn="ctr" eaLnBrk="1" hangingPunct="1">
              <a:lnSpc>
                <a:spcPct val="80000"/>
              </a:lnSpc>
              <a:spcBef>
                <a:spcPts val="875"/>
              </a:spcBef>
              <a:buClr>
                <a:srgbClr val="FF99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>
                <a:solidFill>
                  <a:srgbClr val="FF9900"/>
                </a:solidFill>
                <a:latin typeface="Arial" charset="0"/>
              </a:rPr>
              <a:t>ROMERO Anthony </a:t>
            </a:r>
          </a:p>
          <a:p>
            <a:pPr algn="ctr" eaLnBrk="1" hangingPunct="1">
              <a:lnSpc>
                <a:spcPct val="80000"/>
              </a:lnSpc>
              <a:spcBef>
                <a:spcPts val="875"/>
              </a:spcBef>
              <a:buClr>
                <a:srgbClr val="FF99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>
                <a:solidFill>
                  <a:srgbClr val="FF9900"/>
                </a:solidFill>
                <a:latin typeface="Arial" charset="0"/>
              </a:rPr>
              <a:t>VERGER Alexis </a:t>
            </a:r>
          </a:p>
          <a:p>
            <a:pPr algn="ctr" eaLnBrk="1" hangingPunct="1">
              <a:lnSpc>
                <a:spcPct val="80000"/>
              </a:lnSpc>
              <a:spcBef>
                <a:spcPts val="875"/>
              </a:spcBef>
              <a:buClr>
                <a:srgbClr val="FF99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>
                <a:solidFill>
                  <a:srgbClr val="FF9900"/>
                </a:solidFill>
                <a:latin typeface="Arial" charset="0"/>
              </a:rPr>
              <a:t>VIVIEN Eric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93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1116013" y="260350"/>
            <a:ext cx="7777162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1" hangingPunct="1">
              <a:lnSpc>
                <a:spcPct val="93000"/>
              </a:lnSpc>
              <a:spcBef>
                <a:spcPts val="2000"/>
              </a:spcBef>
              <a:buClr>
                <a:srgbClr val="FF99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200" b="1">
                <a:solidFill>
                  <a:srgbClr val="FF9900"/>
                </a:solidFill>
                <a:latin typeface="Arial" charset="0"/>
              </a:rPr>
              <a:t>1. The Human Nature at the heart of probrem</a:t>
            </a:r>
          </a:p>
        </p:txBody>
      </p:sp>
      <p:sp>
        <p:nvSpPr>
          <p:cNvPr id="11268" name="Text Box 3"/>
          <p:cNvSpPr txBox="1">
            <a:spLocks noChangeArrowheads="1"/>
          </p:cNvSpPr>
          <p:nvPr/>
        </p:nvSpPr>
        <p:spPr bwMode="auto">
          <a:xfrm>
            <a:off x="1116013" y="1916113"/>
            <a:ext cx="8027987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1" hangingPunct="1">
              <a:lnSpc>
                <a:spcPct val="93000"/>
              </a:lnSpc>
              <a:spcBef>
                <a:spcPts val="1750"/>
              </a:spcBef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b="1">
                <a:solidFill>
                  <a:srgbClr val="FFFFFF"/>
                </a:solidFill>
                <a:latin typeface="Arial" charset="0"/>
              </a:rPr>
              <a:t>Origins of Global Warming are principally caused by the Human.</a:t>
            </a:r>
          </a:p>
        </p:txBody>
      </p:sp>
      <p:sp>
        <p:nvSpPr>
          <p:cNvPr id="11269" name="Text Box 4"/>
          <p:cNvSpPr txBox="1">
            <a:spLocks noChangeArrowheads="1"/>
          </p:cNvSpPr>
          <p:nvPr/>
        </p:nvSpPr>
        <p:spPr bwMode="auto">
          <a:xfrm>
            <a:off x="1116013" y="3068638"/>
            <a:ext cx="8424862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1" hangingPunct="1">
              <a:lnSpc>
                <a:spcPct val="93000"/>
              </a:lnSpc>
              <a:spcBef>
                <a:spcPts val="1750"/>
              </a:spcBef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700" b="1">
                <a:solidFill>
                  <a:srgbClr val="FFFFFF"/>
                </a:solidFill>
                <a:latin typeface="Arial" charset="0"/>
              </a:rPr>
              <a:t>The carbon dioxyd emission (CO2) increased by 31 % and the methane emission has doubled.</a:t>
            </a:r>
          </a:p>
        </p:txBody>
      </p:sp>
      <p:sp>
        <p:nvSpPr>
          <p:cNvPr id="11270" name="Text Box 5"/>
          <p:cNvSpPr txBox="1">
            <a:spLocks noChangeArrowheads="1"/>
          </p:cNvSpPr>
          <p:nvPr/>
        </p:nvSpPr>
        <p:spPr bwMode="auto">
          <a:xfrm>
            <a:off x="1116013" y="4038600"/>
            <a:ext cx="8027987" cy="322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1" hangingPunct="1">
              <a:lnSpc>
                <a:spcPct val="93000"/>
              </a:lnSpc>
              <a:spcBef>
                <a:spcPts val="1750"/>
              </a:spcBef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2700" b="1">
              <a:solidFill>
                <a:srgbClr val="FF6600"/>
              </a:solidFill>
              <a:latin typeface="Arial" charset="0"/>
            </a:endParaRPr>
          </a:p>
          <a:p>
            <a:pPr eaLnBrk="1" hangingPunct="1">
              <a:lnSpc>
                <a:spcPct val="93000"/>
              </a:lnSpc>
              <a:spcBef>
                <a:spcPts val="1750"/>
              </a:spcBef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700" b="1">
                <a:solidFill>
                  <a:srgbClr val="FF6600"/>
                </a:solidFill>
                <a:latin typeface="Arial" charset="0"/>
              </a:rPr>
              <a:t>50 billion tones are emitted </a:t>
            </a:r>
          </a:p>
          <a:p>
            <a:pPr eaLnBrk="1" hangingPunct="1">
              <a:lnSpc>
                <a:spcPct val="93000"/>
              </a:lnSpc>
              <a:spcBef>
                <a:spcPts val="1750"/>
              </a:spcBef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700" b="1">
                <a:solidFill>
                  <a:srgbClr val="FF6600"/>
                </a:solidFill>
                <a:latin typeface="Arial" charset="0"/>
              </a:rPr>
              <a:t>annually because of the human </a:t>
            </a:r>
          </a:p>
          <a:p>
            <a:pPr eaLnBrk="1" hangingPunct="1">
              <a:lnSpc>
                <a:spcPct val="93000"/>
              </a:lnSpc>
              <a:spcBef>
                <a:spcPts val="1750"/>
              </a:spcBef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700" b="1">
                <a:solidFill>
                  <a:srgbClr val="FF6600"/>
                </a:solidFill>
                <a:latin typeface="Arial" charset="0"/>
              </a:rPr>
              <a:t>activities</a:t>
            </a:r>
            <a:endParaRPr lang="en-GB" sz="1600" b="1">
              <a:latin typeface="Arial" charset="0"/>
            </a:endParaRPr>
          </a:p>
          <a:p>
            <a:pPr algn="ctr" eaLnBrk="1" hangingPunct="1">
              <a:lnSpc>
                <a:spcPct val="93000"/>
              </a:lnSpc>
              <a:spcBef>
                <a:spcPts val="1750"/>
              </a:spcBef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Arial" charset="0"/>
              </a:rPr>
              <a:t>Anthony romero</a:t>
            </a:r>
          </a:p>
          <a:p>
            <a:pPr eaLnBrk="1" hangingPunct="1">
              <a:lnSpc>
                <a:spcPct val="93000"/>
              </a:lnSpc>
              <a:spcBef>
                <a:spcPts val="1750"/>
              </a:spcBef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400" b="1">
              <a:solidFill>
                <a:srgbClr val="FF6600"/>
              </a:solidFill>
              <a:latin typeface="Arial" charset="0"/>
            </a:endParaRPr>
          </a:p>
        </p:txBody>
      </p:sp>
      <p:pic>
        <p:nvPicPr>
          <p:cNvPr id="11271" name="Image 7" descr="263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50" y="4357688"/>
            <a:ext cx="250348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58063" y="428625"/>
            <a:ext cx="1500187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79375"/>
            <a:ext cx="9324975" cy="693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ext Box 5"/>
          <p:cNvSpPr txBox="1">
            <a:spLocks noChangeArrowheads="1"/>
          </p:cNvSpPr>
          <p:nvPr/>
        </p:nvSpPr>
        <p:spPr bwMode="auto">
          <a:xfrm>
            <a:off x="-180975" y="1484313"/>
            <a:ext cx="15843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1" hangingPunct="1">
              <a:lnSpc>
                <a:spcPct val="93000"/>
              </a:lnSpc>
              <a:spcBef>
                <a:spcPts val="1250"/>
              </a:spcBef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b="1">
                <a:solidFill>
                  <a:schemeClr val="tx1"/>
                </a:solidFill>
                <a:latin typeface="Arial" charset="0"/>
              </a:rPr>
              <a:t>	</a:t>
            </a:r>
          </a:p>
        </p:txBody>
      </p:sp>
      <p:sp>
        <p:nvSpPr>
          <p:cNvPr id="12292" name="Titre 8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63"/>
          </a:xfrm>
        </p:spPr>
        <p:txBody>
          <a:bodyPr/>
          <a:lstStyle/>
          <a:p>
            <a:r>
              <a:rPr lang="fr-FR" sz="3000" b="1" smtClean="0">
                <a:solidFill>
                  <a:srgbClr val="FFC000"/>
                </a:solidFill>
              </a:rPr>
              <a:t>         1.1 The mains reasons for the increase of the greenhouse gas emission</a:t>
            </a:r>
          </a:p>
        </p:txBody>
      </p:sp>
      <p:sp>
        <p:nvSpPr>
          <p:cNvPr id="12293" name="Espace réservé du contenu 9"/>
          <p:cNvSpPr>
            <a:spLocks noGrp="1"/>
          </p:cNvSpPr>
          <p:nvPr>
            <p:ph idx="1"/>
          </p:nvPr>
        </p:nvSpPr>
        <p:spPr>
          <a:xfrm>
            <a:off x="1373188" y="1295400"/>
            <a:ext cx="7770812" cy="5562600"/>
          </a:xfrm>
        </p:spPr>
        <p:txBody>
          <a:bodyPr/>
          <a:lstStyle/>
          <a:p>
            <a:pPr>
              <a:buFont typeface="Times New Roman" charset="0"/>
              <a:buNone/>
            </a:pPr>
            <a:endParaRPr lang="fr-FR" sz="2400" b="1" i="1" u="sng" dirty="0" smtClean="0">
              <a:solidFill>
                <a:srgbClr val="FFC000"/>
              </a:solidFill>
            </a:endParaRPr>
          </a:p>
          <a:p>
            <a:pPr>
              <a:buFont typeface="Times New Roman" charset="0"/>
              <a:buNone/>
            </a:pPr>
            <a:r>
              <a:rPr lang="fr-FR" sz="2400" b="1" i="1" u="sng" dirty="0" smtClean="0">
                <a:solidFill>
                  <a:srgbClr val="FFC000"/>
                </a:solidFill>
              </a:rPr>
              <a:t>THE FOSSIL ENERGIES COMBUSTION</a:t>
            </a:r>
          </a:p>
          <a:p>
            <a:pPr>
              <a:buFont typeface="Times New Roman" charset="0"/>
              <a:buNone/>
            </a:pPr>
            <a:endParaRPr lang="fr-FR" sz="800" b="1" i="1" dirty="0" smtClean="0">
              <a:solidFill>
                <a:srgbClr val="FFC000"/>
              </a:solidFill>
            </a:endParaRPr>
          </a:p>
          <a:p>
            <a:pPr>
              <a:buFont typeface="Times New Roman" charset="0"/>
              <a:buNone/>
            </a:pPr>
            <a:r>
              <a:rPr lang="fr-FR" sz="2800" dirty="0" err="1" smtClean="0">
                <a:solidFill>
                  <a:schemeClr val="bg1"/>
                </a:solidFill>
              </a:rPr>
              <a:t>Represents</a:t>
            </a:r>
            <a:r>
              <a:rPr lang="fr-FR" sz="2800" dirty="0" smtClean="0">
                <a:solidFill>
                  <a:schemeClr val="bg1"/>
                </a:solidFill>
              </a:rPr>
              <a:t> 80% of the </a:t>
            </a:r>
            <a:r>
              <a:rPr lang="fr-FR" sz="2800" dirty="0" err="1" smtClean="0">
                <a:solidFill>
                  <a:schemeClr val="bg1"/>
                </a:solidFill>
              </a:rPr>
              <a:t>energy</a:t>
            </a:r>
            <a:r>
              <a:rPr lang="fr-FR" sz="2800" dirty="0" smtClean="0">
                <a:solidFill>
                  <a:schemeClr val="bg1"/>
                </a:solidFill>
              </a:rPr>
              <a:t> </a:t>
            </a:r>
            <a:r>
              <a:rPr lang="fr-FR" sz="2800" dirty="0" err="1" smtClean="0">
                <a:solidFill>
                  <a:schemeClr val="bg1"/>
                </a:solidFill>
              </a:rPr>
              <a:t>consumed</a:t>
            </a:r>
            <a:r>
              <a:rPr lang="fr-FR" sz="2800" dirty="0" smtClean="0">
                <a:solidFill>
                  <a:schemeClr val="bg1"/>
                </a:solidFill>
              </a:rPr>
              <a:t> in the world.</a:t>
            </a:r>
            <a:endParaRPr lang="fr-FR" sz="2400" dirty="0" smtClean="0">
              <a:solidFill>
                <a:schemeClr val="bg1"/>
              </a:solidFill>
            </a:endParaRPr>
          </a:p>
          <a:p>
            <a:pPr algn="ctr">
              <a:buFont typeface="Times New Roman" charset="0"/>
              <a:buNone/>
            </a:pPr>
            <a:r>
              <a:rPr lang="fr-FR" sz="2400" b="1" i="1" dirty="0" smtClean="0">
                <a:solidFill>
                  <a:schemeClr val="bg1"/>
                </a:solidFill>
                <a:sym typeface="Wingdings" charset="2"/>
              </a:rPr>
              <a:t> </a:t>
            </a:r>
            <a:r>
              <a:rPr lang="fr-FR" sz="2400" b="1" i="1" dirty="0" smtClean="0">
                <a:solidFill>
                  <a:schemeClr val="bg1"/>
                </a:solidFill>
              </a:rPr>
              <a:t>EVERY YEAR, 390 MILLION TONES OF CO2 ARE EJECTED </a:t>
            </a:r>
            <a:r>
              <a:rPr lang="fr-FR" sz="2400" b="1" dirty="0" smtClean="0">
                <a:solidFill>
                  <a:schemeClr val="bg1"/>
                </a:solidFill>
              </a:rPr>
              <a:t>: </a:t>
            </a:r>
            <a:r>
              <a:rPr lang="fr-FR" sz="2400" b="1" i="1" dirty="0" smtClean="0">
                <a:solidFill>
                  <a:schemeClr val="bg1"/>
                </a:solidFill>
                <a:sym typeface="Wingdings" charset="2"/>
              </a:rPr>
              <a:t>THEIRS EXTRACTIONS AND COMBUSTIONS ARE RESPONSIBLE FOR 82% GREENHOUSE GAS EMISSION </a:t>
            </a:r>
          </a:p>
          <a:p>
            <a:pPr algn="ctr">
              <a:buFont typeface="Times New Roman" charset="0"/>
              <a:buNone/>
            </a:pPr>
            <a:endParaRPr lang="fr-FR" sz="1800" b="1" i="1" dirty="0" smtClean="0">
              <a:solidFill>
                <a:srgbClr val="FFFF00"/>
              </a:solidFill>
              <a:sym typeface="Wingdings" charset="2"/>
            </a:endParaRPr>
          </a:p>
          <a:p>
            <a:pPr>
              <a:buFont typeface="Times New Roman" charset="0"/>
              <a:buNone/>
            </a:pPr>
            <a:r>
              <a:rPr lang="fr-FR" sz="2400" b="1" i="1" u="sng" dirty="0" smtClean="0">
                <a:solidFill>
                  <a:srgbClr val="FFCC00"/>
                </a:solidFill>
              </a:rPr>
              <a:t>THE DEFORESTATION</a:t>
            </a:r>
          </a:p>
          <a:p>
            <a:pPr>
              <a:buFont typeface="Times New Roman" charset="0"/>
              <a:buNone/>
            </a:pPr>
            <a:r>
              <a:rPr lang="fr-FR" sz="2400" dirty="0" err="1" smtClean="0">
                <a:solidFill>
                  <a:schemeClr val="bg1"/>
                </a:solidFill>
              </a:rPr>
              <a:t>Represents</a:t>
            </a:r>
            <a:r>
              <a:rPr lang="fr-FR" sz="2400" dirty="0" smtClean="0">
                <a:solidFill>
                  <a:schemeClr val="bg1"/>
                </a:solidFill>
              </a:rPr>
              <a:t> 18% of the CO2 , </a:t>
            </a:r>
            <a:r>
              <a:rPr lang="fr-FR" sz="2400" i="1" dirty="0" smtClean="0">
                <a:solidFill>
                  <a:schemeClr val="bg1"/>
                </a:solidFill>
                <a:sym typeface="Wingdings" charset="2"/>
              </a:rPr>
              <a:t>CO2 </a:t>
            </a:r>
            <a:r>
              <a:rPr lang="fr-FR" sz="2400" i="1" dirty="0" err="1" smtClean="0">
                <a:solidFill>
                  <a:schemeClr val="bg1"/>
                </a:solidFill>
                <a:sym typeface="Wingdings" charset="2"/>
              </a:rPr>
              <a:t>can’t</a:t>
            </a:r>
            <a:r>
              <a:rPr lang="fr-FR" sz="2400" i="1" dirty="0" smtClean="0">
                <a:solidFill>
                  <a:schemeClr val="bg1"/>
                </a:solidFill>
                <a:sym typeface="Wingdings" charset="2"/>
              </a:rPr>
              <a:t> </a:t>
            </a:r>
            <a:r>
              <a:rPr lang="fr-FR" sz="2400" i="1" dirty="0" err="1" smtClean="0">
                <a:solidFill>
                  <a:schemeClr val="bg1"/>
                </a:solidFill>
                <a:sym typeface="Wingdings" charset="2"/>
              </a:rPr>
              <a:t>be</a:t>
            </a:r>
            <a:r>
              <a:rPr lang="fr-FR" sz="2400" i="1" dirty="0" smtClean="0">
                <a:solidFill>
                  <a:schemeClr val="bg1"/>
                </a:solidFill>
                <a:sym typeface="Wingdings" charset="2"/>
              </a:rPr>
              <a:t> </a:t>
            </a:r>
            <a:r>
              <a:rPr lang="fr-FR" sz="2400" i="1" dirty="0" err="1" smtClean="0">
                <a:solidFill>
                  <a:schemeClr val="bg1"/>
                </a:solidFill>
                <a:sym typeface="Wingdings" charset="2"/>
              </a:rPr>
              <a:t>absorbed</a:t>
            </a:r>
            <a:r>
              <a:rPr lang="fr-FR" sz="2400" i="1" dirty="0" smtClean="0">
                <a:solidFill>
                  <a:schemeClr val="bg1"/>
                </a:solidFill>
                <a:sym typeface="Wingdings" charset="2"/>
              </a:rPr>
              <a:t> by </a:t>
            </a:r>
            <a:r>
              <a:rPr lang="fr-FR" sz="2400" i="1" smtClean="0">
                <a:solidFill>
                  <a:schemeClr val="bg1"/>
                </a:solidFill>
                <a:sym typeface="Wingdings" charset="2"/>
              </a:rPr>
              <a:t>trees</a:t>
            </a:r>
            <a:endParaRPr lang="fr-FR" sz="2400" b="1" i="1" u="sng" dirty="0" smtClean="0">
              <a:solidFill>
                <a:srgbClr val="92D050"/>
              </a:solidFill>
            </a:endParaRPr>
          </a:p>
          <a:p>
            <a:pPr algn="ctr">
              <a:buFont typeface="Times New Roman" charset="0"/>
              <a:buNone/>
            </a:pPr>
            <a:r>
              <a:rPr lang="en-GB" sz="1600" b="1" dirty="0" smtClean="0">
                <a:solidFill>
                  <a:schemeClr val="bg1"/>
                </a:solidFill>
                <a:latin typeface="Arial" charset="0"/>
              </a:rPr>
              <a:t>Anthony </a:t>
            </a:r>
            <a:r>
              <a:rPr lang="en-GB" sz="1600" b="1" dirty="0" err="1" smtClean="0">
                <a:solidFill>
                  <a:schemeClr val="bg1"/>
                </a:solidFill>
                <a:latin typeface="Arial" charset="0"/>
              </a:rPr>
              <a:t>romero</a:t>
            </a:r>
            <a:endParaRPr lang="en-GB" sz="1600" b="1" dirty="0" smtClean="0">
              <a:solidFill>
                <a:schemeClr val="bg1"/>
              </a:solidFill>
              <a:latin typeface="Arial" charset="0"/>
            </a:endParaRPr>
          </a:p>
          <a:p>
            <a:pPr algn="ctr">
              <a:buFont typeface="Times New Roman" charset="0"/>
              <a:buNone/>
            </a:pPr>
            <a:endParaRPr lang="fr-FR" sz="2400" dirty="0" smtClean="0">
              <a:solidFill>
                <a:srgbClr val="92D050"/>
              </a:solidFill>
            </a:endParaRPr>
          </a:p>
          <a:p>
            <a:pPr>
              <a:buFont typeface="Times New Roman" charset="0"/>
              <a:buNone/>
            </a:pPr>
            <a:endParaRPr lang="fr-FR" sz="2400" b="1" i="1" u="sng" dirty="0" smtClean="0">
              <a:solidFill>
                <a:srgbClr val="92D050"/>
              </a:solidFill>
            </a:endParaRPr>
          </a:p>
          <a:p>
            <a:pPr>
              <a:buFont typeface="Times New Roman" charset="0"/>
              <a:buNone/>
            </a:pPr>
            <a:endParaRPr lang="fr-FR" sz="2400" dirty="0" smtClean="0">
              <a:solidFill>
                <a:schemeClr val="bg1"/>
              </a:solidFill>
            </a:endParaRPr>
          </a:p>
          <a:p>
            <a:endParaRPr lang="fr-FR" sz="800" dirty="0" smtClean="0">
              <a:solidFill>
                <a:schemeClr val="bg1"/>
              </a:solidFill>
            </a:endParaRPr>
          </a:p>
          <a:p>
            <a:pPr>
              <a:buFont typeface="Times New Roman" charset="0"/>
              <a:buNone/>
            </a:pPr>
            <a:endParaRPr lang="fr-FR" sz="2400" dirty="0" smtClean="0">
              <a:solidFill>
                <a:schemeClr val="bg1"/>
              </a:solidFill>
              <a:sym typeface="Wingdings" charset="2"/>
            </a:endParaRPr>
          </a:p>
          <a:p>
            <a:endParaRPr lang="fr-FR" sz="2400" dirty="0" smtClean="0">
              <a:solidFill>
                <a:schemeClr val="bg1"/>
              </a:solidFill>
              <a:sym typeface="Wingdings" charset="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79375"/>
            <a:ext cx="9324975" cy="693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 Box 5"/>
          <p:cNvSpPr txBox="1">
            <a:spLocks noChangeArrowheads="1"/>
          </p:cNvSpPr>
          <p:nvPr/>
        </p:nvSpPr>
        <p:spPr bwMode="auto">
          <a:xfrm>
            <a:off x="-180975" y="1484313"/>
            <a:ext cx="15843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1" hangingPunct="1">
              <a:lnSpc>
                <a:spcPct val="93000"/>
              </a:lnSpc>
              <a:spcBef>
                <a:spcPts val="1250"/>
              </a:spcBef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b="1">
                <a:solidFill>
                  <a:schemeClr val="tx1"/>
                </a:solidFill>
                <a:latin typeface="Arial" charset="0"/>
              </a:rPr>
              <a:t>	</a:t>
            </a:r>
          </a:p>
        </p:txBody>
      </p:sp>
      <p:sp>
        <p:nvSpPr>
          <p:cNvPr id="13316" name="Titre 8"/>
          <p:cNvSpPr>
            <a:spLocks noGrp="1"/>
          </p:cNvSpPr>
          <p:nvPr>
            <p:ph type="title"/>
          </p:nvPr>
        </p:nvSpPr>
        <p:spPr>
          <a:xfrm flipH="1">
            <a:off x="990600" y="0"/>
            <a:ext cx="152400" cy="46038"/>
          </a:xfrm>
        </p:spPr>
        <p:txBody>
          <a:bodyPr/>
          <a:lstStyle/>
          <a:p>
            <a:pPr algn="r"/>
            <a:endParaRPr lang="fr-FR" sz="4000" b="1" smtClean="0">
              <a:solidFill>
                <a:srgbClr val="FFC000"/>
              </a:solidFill>
            </a:endParaRPr>
          </a:p>
        </p:txBody>
      </p:sp>
      <p:sp>
        <p:nvSpPr>
          <p:cNvPr id="13317" name="Espace réservé du contenu 9"/>
          <p:cNvSpPr>
            <a:spLocks noGrp="1"/>
          </p:cNvSpPr>
          <p:nvPr>
            <p:ph idx="1"/>
          </p:nvPr>
        </p:nvSpPr>
        <p:spPr>
          <a:xfrm>
            <a:off x="1071563" y="533400"/>
            <a:ext cx="8072437" cy="6324600"/>
          </a:xfrm>
        </p:spPr>
        <p:txBody>
          <a:bodyPr/>
          <a:lstStyle/>
          <a:p>
            <a:pPr>
              <a:buFont typeface="Times New Roman" charset="0"/>
              <a:buNone/>
            </a:pPr>
            <a:r>
              <a:rPr lang="fr-FR" sz="2400" b="1" i="1" u="sng" smtClean="0">
                <a:solidFill>
                  <a:srgbClr val="FFC000"/>
                </a:solidFill>
              </a:rPr>
              <a:t>THE TRANSPORT EMISSION</a:t>
            </a:r>
          </a:p>
          <a:p>
            <a:pPr>
              <a:buFont typeface="Times New Roman" charset="0"/>
              <a:buNone/>
            </a:pPr>
            <a:endParaRPr lang="fr-FR" sz="2400" b="1" i="1" u="sng" smtClean="0">
              <a:solidFill>
                <a:srgbClr val="FFC000"/>
              </a:solidFill>
            </a:endParaRPr>
          </a:p>
          <a:p>
            <a:pPr algn="ctr">
              <a:buFont typeface="Times New Roman" charset="0"/>
              <a:buNone/>
            </a:pPr>
            <a:r>
              <a:rPr lang="fr-FR" sz="2400" b="1" i="1" smtClean="0">
                <a:solidFill>
                  <a:srgbClr val="FF6600"/>
                </a:solidFill>
              </a:rPr>
              <a:t>Road transport</a:t>
            </a:r>
            <a:endParaRPr lang="fr-FR" sz="800" b="1" i="1" smtClean="0">
              <a:solidFill>
                <a:srgbClr val="FF6600"/>
              </a:solidFill>
            </a:endParaRPr>
          </a:p>
          <a:p>
            <a:pPr algn="ctr">
              <a:buFont typeface="Times New Roman" charset="0"/>
              <a:buNone/>
            </a:pPr>
            <a:r>
              <a:rPr lang="fr-FR" sz="2800" smtClean="0">
                <a:solidFill>
                  <a:schemeClr val="bg1"/>
                </a:solidFill>
              </a:rPr>
              <a:t>Represents 21% of the CO2 emission, </a:t>
            </a:r>
          </a:p>
          <a:p>
            <a:pPr>
              <a:buFont typeface="Times New Roman" charset="0"/>
              <a:buNone/>
            </a:pPr>
            <a:endParaRPr lang="fr-FR" sz="2800" smtClean="0">
              <a:solidFill>
                <a:schemeClr val="bg1"/>
              </a:solidFill>
            </a:endParaRPr>
          </a:p>
          <a:p>
            <a:pPr algn="ctr">
              <a:buFont typeface="Times New Roman" charset="0"/>
              <a:buNone/>
            </a:pPr>
            <a:r>
              <a:rPr lang="fr-FR" sz="2300" smtClean="0">
                <a:solidFill>
                  <a:srgbClr val="FF0000"/>
                </a:solidFill>
                <a:latin typeface="Bernard MT Condensed" charset="0"/>
              </a:rPr>
              <a:t>      </a:t>
            </a:r>
            <a:r>
              <a:rPr lang="fr-FR" sz="2400" smtClean="0">
                <a:solidFill>
                  <a:srgbClr val="FF6600"/>
                </a:solidFill>
                <a:latin typeface="Bernard MT Condensed" charset="0"/>
              </a:rPr>
              <a:t>ROAD TRANSPORT = POLLUTION</a:t>
            </a:r>
          </a:p>
          <a:p>
            <a:pPr>
              <a:buFont typeface="Times New Roman" charset="0"/>
              <a:buNone/>
            </a:pPr>
            <a:r>
              <a:rPr lang="fr-FR" sz="2800" smtClean="0">
                <a:solidFill>
                  <a:schemeClr val="bg1"/>
                </a:solidFill>
              </a:rPr>
              <a:t>one automobile emits between 3 at 10 tones of CO2 each year</a:t>
            </a:r>
          </a:p>
          <a:p>
            <a:pPr>
              <a:buFont typeface="Times New Roman" charset="0"/>
              <a:buNone/>
            </a:pPr>
            <a:endParaRPr lang="fr-FR" sz="2800" smtClean="0">
              <a:solidFill>
                <a:schemeClr val="bg1"/>
              </a:solidFill>
              <a:sym typeface="Wingdings" charset="2"/>
            </a:endParaRPr>
          </a:p>
          <a:p>
            <a:pPr>
              <a:buFont typeface="Times New Roman" charset="0"/>
              <a:buNone/>
            </a:pPr>
            <a:endParaRPr lang="fr-FR" sz="2800" smtClean="0">
              <a:solidFill>
                <a:schemeClr val="bg1"/>
              </a:solidFill>
              <a:sym typeface="Wingdings" charset="2"/>
            </a:endParaRPr>
          </a:p>
          <a:p>
            <a:pPr>
              <a:buFont typeface="Times New Roman" charset="0"/>
              <a:buNone/>
            </a:pPr>
            <a:endParaRPr lang="fr-FR" sz="2800" smtClean="0">
              <a:solidFill>
                <a:schemeClr val="bg1"/>
              </a:solidFill>
              <a:sym typeface="Wingdings" charset="2"/>
            </a:endParaRPr>
          </a:p>
          <a:p>
            <a:pPr>
              <a:buFont typeface="Times New Roman" charset="0"/>
              <a:buNone/>
            </a:pPr>
            <a:endParaRPr lang="fr-FR" sz="2800" smtClean="0">
              <a:solidFill>
                <a:schemeClr val="bg1"/>
              </a:solidFill>
              <a:sym typeface="Wingdings" charset="2"/>
            </a:endParaRPr>
          </a:p>
          <a:p>
            <a:pPr algn="ctr">
              <a:buFont typeface="Times New Roman" charset="0"/>
              <a:buNone/>
            </a:pPr>
            <a:r>
              <a:rPr lang="en-GB" sz="1600" b="1" smtClean="0">
                <a:solidFill>
                  <a:schemeClr val="bg1"/>
                </a:solidFill>
                <a:latin typeface="Arial" charset="0"/>
              </a:rPr>
              <a:t>Anthony romero</a:t>
            </a:r>
          </a:p>
          <a:p>
            <a:pPr>
              <a:buFont typeface="Times New Roman" charset="0"/>
              <a:buNone/>
            </a:pPr>
            <a:endParaRPr lang="fr-FR" sz="800" smtClean="0">
              <a:solidFill>
                <a:schemeClr val="bg1"/>
              </a:solidFill>
              <a:sym typeface="Wingdings" charset="2"/>
            </a:endParaRPr>
          </a:p>
          <a:p>
            <a:endParaRPr lang="fr-FR" sz="800" smtClean="0">
              <a:solidFill>
                <a:srgbClr val="FF0000"/>
              </a:solidFill>
              <a:sym typeface="Wingdings" charset="2"/>
            </a:endParaRPr>
          </a:p>
          <a:p>
            <a:endParaRPr lang="fr-FR" sz="2400" smtClean="0">
              <a:solidFill>
                <a:schemeClr val="bg1"/>
              </a:solidFill>
              <a:sym typeface="Wingdings" charset="2"/>
            </a:endParaRPr>
          </a:p>
        </p:txBody>
      </p:sp>
      <p:pic>
        <p:nvPicPr>
          <p:cNvPr id="13318" name="Image 5" descr="fr_polluti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63" y="4286250"/>
            <a:ext cx="28575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79375"/>
            <a:ext cx="9144000" cy="693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 Box 2"/>
          <p:cNvSpPr txBox="1">
            <a:spLocks noChangeArrowheads="1"/>
          </p:cNvSpPr>
          <p:nvPr/>
        </p:nvSpPr>
        <p:spPr bwMode="auto">
          <a:xfrm>
            <a:off x="1366838" y="0"/>
            <a:ext cx="7777162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1" hangingPunct="1">
              <a:spcBef>
                <a:spcPts val="400"/>
              </a:spcBef>
              <a:buClr>
                <a:srgbClr val="FF99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800" b="1">
              <a:solidFill>
                <a:srgbClr val="FF9900"/>
              </a:solidFill>
              <a:latin typeface="Arial" charset="0"/>
            </a:endParaRPr>
          </a:p>
          <a:p>
            <a:pPr eaLnBrk="1" hangingPunct="1">
              <a:spcBef>
                <a:spcPts val="400"/>
              </a:spcBef>
              <a:buClr>
                <a:srgbClr val="FF99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800" b="1">
              <a:solidFill>
                <a:srgbClr val="FF9900"/>
              </a:solidFill>
              <a:latin typeface="Arial" charset="0"/>
            </a:endParaRPr>
          </a:p>
          <a:p>
            <a:pPr eaLnBrk="1" hangingPunct="1">
              <a:spcBef>
                <a:spcPts val="400"/>
              </a:spcBef>
              <a:buClr>
                <a:srgbClr val="FF99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b="1">
                <a:solidFill>
                  <a:srgbClr val="FFFF00"/>
                </a:solidFill>
                <a:latin typeface="Arial" charset="0"/>
                <a:sym typeface="Wingdings" charset="2"/>
              </a:rPr>
              <a:t> </a:t>
            </a:r>
            <a:r>
              <a:rPr lang="en-GB" sz="2800" b="1">
                <a:solidFill>
                  <a:srgbClr val="FFFF00"/>
                </a:solidFill>
                <a:latin typeface="Arial" charset="0"/>
              </a:rPr>
              <a:t>Shipping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116013" y="1143000"/>
            <a:ext cx="8027987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1" hangingPunct="1">
              <a:lnSpc>
                <a:spcPct val="93000"/>
              </a:lnSpc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b="1">
                <a:latin typeface="Arial" charset="0"/>
              </a:rPr>
              <a:t>Rejects three times more sulfur dioxyd (SO2) </a:t>
            </a:r>
          </a:p>
          <a:p>
            <a:pPr algn="ctr" eaLnBrk="1" hangingPunct="1">
              <a:lnSpc>
                <a:spcPct val="93000"/>
              </a:lnSpc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b="1">
                <a:latin typeface="Arial" charset="0"/>
              </a:rPr>
              <a:t>than the road transport.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1116013" y="2057400"/>
            <a:ext cx="8027987" cy="147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1" hangingPunct="1">
              <a:lnSpc>
                <a:spcPct val="93000"/>
              </a:lnSpc>
              <a:spcBef>
                <a:spcPts val="1750"/>
              </a:spcBef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800" b="1">
              <a:solidFill>
                <a:srgbClr val="FFFFFF"/>
              </a:solidFill>
              <a:latin typeface="Arial" charset="0"/>
            </a:endParaRPr>
          </a:p>
          <a:p>
            <a:pPr eaLnBrk="1" hangingPunct="1">
              <a:lnSpc>
                <a:spcPct val="93000"/>
              </a:lnSpc>
              <a:spcBef>
                <a:spcPts val="1750"/>
              </a:spcBef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b="1">
                <a:solidFill>
                  <a:srgbClr val="FFFF00"/>
                </a:solidFill>
                <a:latin typeface="Arial" charset="0"/>
                <a:sym typeface="Wingdings" charset="2"/>
              </a:rPr>
              <a:t> </a:t>
            </a:r>
            <a:r>
              <a:rPr lang="en-GB" sz="2800" b="1">
                <a:solidFill>
                  <a:srgbClr val="FFFF00"/>
                </a:solidFill>
                <a:latin typeface="Arial" charset="0"/>
              </a:rPr>
              <a:t>Air transport</a:t>
            </a:r>
          </a:p>
          <a:p>
            <a:pPr eaLnBrk="1" hangingPunct="1">
              <a:lnSpc>
                <a:spcPct val="93000"/>
              </a:lnSpc>
              <a:spcBef>
                <a:spcPts val="1750"/>
              </a:spcBef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b="1">
                <a:solidFill>
                  <a:srgbClr val="FFFF00"/>
                </a:solidFill>
                <a:latin typeface="Arial" charset="0"/>
              </a:rPr>
              <a:t> 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1187450" y="2895600"/>
            <a:ext cx="795655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1" hangingPunct="1">
              <a:lnSpc>
                <a:spcPct val="93000"/>
              </a:lnSpc>
              <a:spcBef>
                <a:spcPts val="1750"/>
              </a:spcBef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00" b="1">
              <a:solidFill>
                <a:srgbClr val="FFFFFF"/>
              </a:solidFill>
              <a:latin typeface="Arial" charset="0"/>
            </a:endParaRPr>
          </a:p>
          <a:p>
            <a:pPr algn="ctr" eaLnBrk="1" hangingPunct="1">
              <a:lnSpc>
                <a:spcPct val="93000"/>
              </a:lnSpc>
              <a:spcBef>
                <a:spcPts val="1750"/>
              </a:spcBef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b="1">
                <a:solidFill>
                  <a:srgbClr val="FFFFFF"/>
                </a:solidFill>
                <a:latin typeface="Arial" charset="0"/>
              </a:rPr>
              <a:t>Represents 12% of the CO2 emission,</a:t>
            </a:r>
          </a:p>
        </p:txBody>
      </p:sp>
      <p:sp>
        <p:nvSpPr>
          <p:cNvPr id="14343" name="Text Box 8"/>
          <p:cNvSpPr txBox="1">
            <a:spLocks noChangeArrowheads="1"/>
          </p:cNvSpPr>
          <p:nvPr/>
        </p:nvSpPr>
        <p:spPr bwMode="auto">
          <a:xfrm>
            <a:off x="1187450" y="3429000"/>
            <a:ext cx="7956550" cy="477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1" hangingPunct="1">
              <a:lnSpc>
                <a:spcPct val="93000"/>
              </a:lnSpc>
              <a:spcBef>
                <a:spcPts val="1750"/>
              </a:spcBef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800" b="1">
              <a:solidFill>
                <a:srgbClr val="92D050"/>
              </a:solidFill>
              <a:latin typeface="Arial" charset="0"/>
            </a:endParaRPr>
          </a:p>
          <a:p>
            <a:pPr algn="ctr" eaLnBrk="1" hangingPunct="1">
              <a:lnSpc>
                <a:spcPct val="93000"/>
              </a:lnSpc>
              <a:spcBef>
                <a:spcPts val="1750"/>
              </a:spcBef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500" b="1" u="sng">
                <a:latin typeface="Arial" charset="0"/>
              </a:rPr>
              <a:t>Example:</a:t>
            </a:r>
            <a:r>
              <a:rPr lang="en-GB" sz="2500" b="1">
                <a:latin typeface="Arial" charset="0"/>
              </a:rPr>
              <a:t> A</a:t>
            </a:r>
            <a:r>
              <a:rPr lang="en-GB" sz="2500" b="1">
                <a:solidFill>
                  <a:srgbClr val="FFFFFF"/>
                </a:solidFill>
                <a:latin typeface="Arial" charset="0"/>
              </a:rPr>
              <a:t> return Paris New York flight, with good conditions, emits one tone of CO2 for just one passenger</a:t>
            </a:r>
            <a:r>
              <a:rPr lang="en-GB" sz="2800" b="1">
                <a:solidFill>
                  <a:srgbClr val="FFFFFF"/>
                </a:solidFill>
                <a:latin typeface="Arial" charset="0"/>
              </a:rPr>
              <a:t>.</a:t>
            </a:r>
          </a:p>
          <a:p>
            <a:pPr algn="ctr" eaLnBrk="1" hangingPunct="1">
              <a:lnSpc>
                <a:spcPct val="93000"/>
              </a:lnSpc>
              <a:spcBef>
                <a:spcPts val="1750"/>
              </a:spcBef>
              <a:buClr>
                <a:srgbClr val="FFFFFF"/>
              </a:buCl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b="1">
                <a:solidFill>
                  <a:srgbClr val="FFC000"/>
                </a:solidFill>
                <a:latin typeface="Arial" charset="0"/>
              </a:rPr>
              <a:t>There don’t forget the public transport and the merchandise transport.</a:t>
            </a:r>
          </a:p>
          <a:p>
            <a:pPr algn="ctr" eaLnBrk="1" hangingPunct="1">
              <a:lnSpc>
                <a:spcPct val="93000"/>
              </a:lnSpc>
              <a:spcBef>
                <a:spcPts val="1750"/>
              </a:spcBef>
              <a:buClr>
                <a:srgbClr val="FFFFFF"/>
              </a:buCl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600" b="1">
              <a:latin typeface="Arial" charset="0"/>
            </a:endParaRPr>
          </a:p>
          <a:p>
            <a:pPr algn="ctr" eaLnBrk="1" hangingPunct="1">
              <a:lnSpc>
                <a:spcPct val="93000"/>
              </a:lnSpc>
              <a:spcBef>
                <a:spcPts val="1750"/>
              </a:spcBef>
              <a:buClr>
                <a:srgbClr val="FFFFFF"/>
              </a:buCl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Arial" charset="0"/>
              </a:rPr>
              <a:t>Anthony romero</a:t>
            </a:r>
          </a:p>
          <a:p>
            <a:pPr algn="ctr" eaLnBrk="1" hangingPunct="1">
              <a:lnSpc>
                <a:spcPct val="93000"/>
              </a:lnSpc>
              <a:spcBef>
                <a:spcPts val="1750"/>
              </a:spcBef>
              <a:buClr>
                <a:srgbClr val="FFFFFF"/>
              </a:buCl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2800" b="1">
              <a:solidFill>
                <a:srgbClr val="FFC000"/>
              </a:solidFill>
              <a:latin typeface="Arial" charset="0"/>
            </a:endParaRPr>
          </a:p>
          <a:p>
            <a:pPr algn="ctr" eaLnBrk="1" hangingPunct="1">
              <a:lnSpc>
                <a:spcPct val="93000"/>
              </a:lnSpc>
              <a:spcBef>
                <a:spcPts val="1750"/>
              </a:spcBef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2800" b="1">
              <a:solidFill>
                <a:srgbClr val="FFFFFF"/>
              </a:solidFill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79375"/>
            <a:ext cx="9324975" cy="693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-180975" y="1484313"/>
            <a:ext cx="15843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1" hangingPunct="1">
              <a:lnSpc>
                <a:spcPct val="93000"/>
              </a:lnSpc>
              <a:spcBef>
                <a:spcPts val="1250"/>
              </a:spcBef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b="1">
                <a:solidFill>
                  <a:schemeClr val="tx1"/>
                </a:solidFill>
                <a:latin typeface="Arial" charset="0"/>
              </a:rPr>
              <a:t>	</a:t>
            </a:r>
          </a:p>
        </p:txBody>
      </p:sp>
      <p:sp>
        <p:nvSpPr>
          <p:cNvPr id="15364" name="Titre 8"/>
          <p:cNvSpPr>
            <a:spLocks noGrp="1"/>
          </p:cNvSpPr>
          <p:nvPr>
            <p:ph type="title"/>
          </p:nvPr>
        </p:nvSpPr>
        <p:spPr>
          <a:xfrm>
            <a:off x="1143000" y="0"/>
            <a:ext cx="76200" cy="46038"/>
          </a:xfrm>
        </p:spPr>
        <p:txBody>
          <a:bodyPr/>
          <a:lstStyle/>
          <a:p>
            <a:endParaRPr lang="fr-FR" sz="3000" b="1" smtClean="0">
              <a:solidFill>
                <a:srgbClr val="FFC000"/>
              </a:solidFill>
            </a:endParaRPr>
          </a:p>
        </p:txBody>
      </p:sp>
      <p:sp>
        <p:nvSpPr>
          <p:cNvPr id="15365" name="Espace réservé du contenu 9"/>
          <p:cNvSpPr>
            <a:spLocks noGrp="1"/>
          </p:cNvSpPr>
          <p:nvPr>
            <p:ph idx="1"/>
          </p:nvPr>
        </p:nvSpPr>
        <p:spPr>
          <a:xfrm>
            <a:off x="1143000" y="0"/>
            <a:ext cx="8001000" cy="6858000"/>
          </a:xfrm>
        </p:spPr>
        <p:txBody>
          <a:bodyPr/>
          <a:lstStyle/>
          <a:p>
            <a:pPr>
              <a:buFont typeface="Times New Roman" charset="0"/>
              <a:buNone/>
            </a:pPr>
            <a:r>
              <a:rPr lang="fr-FR" sz="2400" b="1" i="1" u="sng" smtClean="0">
                <a:solidFill>
                  <a:srgbClr val="FFCC00"/>
                </a:solidFill>
              </a:rPr>
              <a:t>THE AGRICULTURE</a:t>
            </a:r>
          </a:p>
          <a:p>
            <a:pPr>
              <a:buFont typeface="Times New Roman" charset="0"/>
              <a:buNone/>
            </a:pPr>
            <a:endParaRPr lang="fr-FR" sz="2400" b="1" i="1" u="sng" smtClean="0">
              <a:solidFill>
                <a:srgbClr val="92D050"/>
              </a:solidFill>
            </a:endParaRPr>
          </a:p>
          <a:p>
            <a:pPr algn="just">
              <a:buFont typeface="Times New Roman" charset="0"/>
              <a:buNone/>
            </a:pPr>
            <a:r>
              <a:rPr lang="fr-FR" sz="2600" b="1" smtClean="0">
                <a:solidFill>
                  <a:schemeClr val="bg1"/>
                </a:solidFill>
              </a:rPr>
              <a:t>The agriculture is responsible for 18% of greenhouse gas emission :</a:t>
            </a:r>
          </a:p>
          <a:p>
            <a:pPr algn="just">
              <a:buFont typeface="Times New Roman" charset="0"/>
              <a:buNone/>
            </a:pPr>
            <a:endParaRPr lang="fr-FR" sz="2600" b="1" smtClean="0">
              <a:solidFill>
                <a:schemeClr val="bg1"/>
              </a:solidFill>
            </a:endParaRPr>
          </a:p>
          <a:p>
            <a:pPr>
              <a:buFont typeface="Times New Roman" charset="0"/>
              <a:buNone/>
            </a:pPr>
            <a:r>
              <a:rPr lang="fr-FR" sz="2600" b="1" smtClean="0">
                <a:solidFill>
                  <a:schemeClr val="bg1"/>
                </a:solidFill>
              </a:rPr>
              <a:t>	intensive breeding, farming, the stocking of the organic wastes, agricultural practices, the fossil energy consumption etc</a:t>
            </a:r>
          </a:p>
          <a:p>
            <a:pPr algn="just">
              <a:buFont typeface="Times New Roman" charset="0"/>
              <a:buNone/>
            </a:pPr>
            <a:endParaRPr lang="fr-FR" sz="2600" b="1" smtClean="0">
              <a:solidFill>
                <a:schemeClr val="bg1"/>
              </a:solidFill>
            </a:endParaRPr>
          </a:p>
          <a:p>
            <a:endParaRPr lang="fr-FR" sz="800" smtClean="0">
              <a:solidFill>
                <a:schemeClr val="bg1"/>
              </a:solidFill>
            </a:endParaRPr>
          </a:p>
          <a:p>
            <a:pPr algn="ctr">
              <a:buFont typeface="Times New Roman" charset="0"/>
              <a:buNone/>
            </a:pPr>
            <a:r>
              <a:rPr lang="fr-FR" sz="2400" smtClean="0">
                <a:solidFill>
                  <a:schemeClr val="bg1"/>
                </a:solidFill>
                <a:sym typeface="Wingdings" charset="2"/>
              </a:rPr>
              <a:t>	 </a:t>
            </a:r>
            <a:r>
              <a:rPr lang="fr-FR" sz="2400" smtClean="0">
                <a:solidFill>
                  <a:srgbClr val="FFCC00"/>
                </a:solidFill>
                <a:sym typeface="Wingdings" charset="2"/>
              </a:rPr>
              <a:t>The breeding is responsible of the three quarts of the emission</a:t>
            </a:r>
          </a:p>
          <a:p>
            <a:pPr algn="ctr">
              <a:buFont typeface="Times New Roman" charset="0"/>
              <a:buNone/>
            </a:pPr>
            <a:endParaRPr lang="fr-FR" sz="2400" smtClean="0">
              <a:solidFill>
                <a:srgbClr val="92D050"/>
              </a:solidFill>
              <a:sym typeface="Wingdings" charset="2"/>
            </a:endParaRPr>
          </a:p>
          <a:p>
            <a:pPr algn="ctr">
              <a:buFont typeface="Times New Roman" charset="0"/>
              <a:buNone/>
            </a:pPr>
            <a:endParaRPr lang="fr-FR" sz="2400" smtClean="0">
              <a:solidFill>
                <a:srgbClr val="92D050"/>
              </a:solidFill>
              <a:sym typeface="Wingdings" charset="2"/>
            </a:endParaRPr>
          </a:p>
          <a:p>
            <a:pPr algn="ctr">
              <a:buFont typeface="Times New Roman" charset="0"/>
              <a:buNone/>
            </a:pPr>
            <a:endParaRPr lang="fr-FR" sz="1600" smtClean="0">
              <a:solidFill>
                <a:schemeClr val="bg1"/>
              </a:solidFill>
              <a:sym typeface="Wingdings" charset="2"/>
            </a:endParaRPr>
          </a:p>
          <a:p>
            <a:pPr algn="ctr">
              <a:buFont typeface="Times New Roman" charset="0"/>
              <a:buNone/>
            </a:pPr>
            <a:r>
              <a:rPr lang="en-GB" sz="1600" b="1" smtClean="0">
                <a:solidFill>
                  <a:schemeClr val="bg1"/>
                </a:solidFill>
                <a:latin typeface="Arial" charset="0"/>
              </a:rPr>
              <a:t>Anthony romero</a:t>
            </a:r>
          </a:p>
          <a:p>
            <a:pPr algn="ctr">
              <a:buFont typeface="Times New Roman" charset="0"/>
              <a:buNone/>
            </a:pPr>
            <a:endParaRPr lang="fr-FR" sz="2400" smtClean="0">
              <a:solidFill>
                <a:srgbClr val="92D050"/>
              </a:solidFill>
              <a:sym typeface="Wingdings" charset="2"/>
            </a:endParaRPr>
          </a:p>
          <a:p>
            <a:pPr>
              <a:buFont typeface="Times New Roman" charset="0"/>
              <a:buNone/>
            </a:pPr>
            <a:endParaRPr lang="fr-FR" sz="800" smtClean="0">
              <a:solidFill>
                <a:schemeClr val="bg1"/>
              </a:solidFill>
              <a:sym typeface="Wingdings" charset="2"/>
            </a:endParaRPr>
          </a:p>
          <a:p>
            <a:pPr>
              <a:buFont typeface="Times New Roman" charset="0"/>
              <a:buNone/>
            </a:pPr>
            <a:endParaRPr lang="fr-FR" sz="2400" smtClean="0">
              <a:solidFill>
                <a:schemeClr val="bg1"/>
              </a:solidFill>
              <a:sym typeface="Wingdings" charset="2"/>
            </a:endParaRPr>
          </a:p>
          <a:p>
            <a:endParaRPr lang="fr-FR" sz="2400" smtClean="0">
              <a:solidFill>
                <a:schemeClr val="bg1"/>
              </a:solidFill>
              <a:sym typeface="Wingdings" charset="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79375"/>
            <a:ext cx="9324975" cy="693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-180975" y="1484313"/>
            <a:ext cx="15843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1" hangingPunct="1">
              <a:lnSpc>
                <a:spcPct val="93000"/>
              </a:lnSpc>
              <a:spcBef>
                <a:spcPts val="1250"/>
              </a:spcBef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b="1">
                <a:solidFill>
                  <a:schemeClr val="tx1"/>
                </a:solidFill>
                <a:latin typeface="Arial" charset="0"/>
              </a:rPr>
              <a:t>	</a:t>
            </a:r>
          </a:p>
        </p:txBody>
      </p:sp>
      <p:sp>
        <p:nvSpPr>
          <p:cNvPr id="16388" name="Titre 8"/>
          <p:cNvSpPr>
            <a:spLocks noGrp="1"/>
          </p:cNvSpPr>
          <p:nvPr>
            <p:ph type="title"/>
          </p:nvPr>
        </p:nvSpPr>
        <p:spPr>
          <a:xfrm flipH="1">
            <a:off x="1096963" y="0"/>
            <a:ext cx="46037" cy="46038"/>
          </a:xfrm>
        </p:spPr>
        <p:txBody>
          <a:bodyPr/>
          <a:lstStyle/>
          <a:p>
            <a:endParaRPr lang="fr-FR" sz="3000" b="1" smtClean="0">
              <a:solidFill>
                <a:srgbClr val="FFC000"/>
              </a:solidFill>
            </a:endParaRPr>
          </a:p>
        </p:txBody>
      </p:sp>
      <p:sp>
        <p:nvSpPr>
          <p:cNvPr id="16389" name="Espace réservé du contenu 9"/>
          <p:cNvSpPr>
            <a:spLocks noGrp="1"/>
          </p:cNvSpPr>
          <p:nvPr>
            <p:ph idx="1"/>
          </p:nvPr>
        </p:nvSpPr>
        <p:spPr>
          <a:xfrm>
            <a:off x="1071563" y="0"/>
            <a:ext cx="8072437" cy="6858000"/>
          </a:xfrm>
        </p:spPr>
        <p:txBody>
          <a:bodyPr/>
          <a:lstStyle/>
          <a:p>
            <a:pPr>
              <a:buFont typeface="Times New Roman" charset="0"/>
              <a:buNone/>
            </a:pPr>
            <a:endParaRPr lang="fr-FR" sz="2400" b="1" i="1" u="sng" smtClean="0">
              <a:solidFill>
                <a:srgbClr val="FFC000"/>
              </a:solidFill>
            </a:endParaRPr>
          </a:p>
          <a:p>
            <a:pPr>
              <a:buFont typeface="Times New Roman" charset="0"/>
              <a:buNone/>
            </a:pPr>
            <a:r>
              <a:rPr lang="fr-FR" sz="2400" b="1" i="1" u="sng" smtClean="0">
                <a:solidFill>
                  <a:srgbClr val="FFC000"/>
                </a:solidFill>
              </a:rPr>
              <a:t>THE HOUSEHOLDS</a:t>
            </a:r>
          </a:p>
          <a:p>
            <a:pPr>
              <a:buFont typeface="Times New Roman" charset="0"/>
              <a:buNone/>
            </a:pPr>
            <a:endParaRPr lang="fr-FR" sz="800" b="1" i="1" smtClean="0">
              <a:solidFill>
                <a:srgbClr val="FFC000"/>
              </a:solidFill>
            </a:endParaRPr>
          </a:p>
          <a:p>
            <a:pPr>
              <a:buFont typeface="Times New Roman" charset="0"/>
              <a:buNone/>
            </a:pPr>
            <a:r>
              <a:rPr lang="fr-FR" sz="2800" smtClean="0">
                <a:solidFill>
                  <a:schemeClr val="bg1"/>
                </a:solidFill>
              </a:rPr>
              <a:t>In France , in a year, every households emits 16 tones of CO2,</a:t>
            </a:r>
          </a:p>
          <a:p>
            <a:endParaRPr lang="fr-FR" sz="800" smtClean="0">
              <a:solidFill>
                <a:schemeClr val="bg1"/>
              </a:solidFill>
            </a:endParaRPr>
          </a:p>
          <a:p>
            <a:pPr>
              <a:buFont typeface="Times New Roman" charset="0"/>
              <a:buNone/>
            </a:pPr>
            <a:r>
              <a:rPr lang="fr-FR" sz="2800" smtClean="0">
                <a:solidFill>
                  <a:schemeClr val="bg1"/>
                </a:solidFill>
                <a:sym typeface="Wingdings" charset="2"/>
              </a:rPr>
              <a:t> The moving   The heating  The electricity and hot water </a:t>
            </a:r>
          </a:p>
          <a:p>
            <a:pPr>
              <a:buFont typeface="Times New Roman" charset="0"/>
              <a:buNone/>
            </a:pPr>
            <a:endParaRPr lang="fr-FR" sz="2800" smtClean="0">
              <a:solidFill>
                <a:schemeClr val="bg1"/>
              </a:solidFill>
              <a:sym typeface="Wingdings" charset="2"/>
            </a:endParaRPr>
          </a:p>
          <a:p>
            <a:pPr>
              <a:buFont typeface="Times New Roman" charset="0"/>
              <a:buNone/>
            </a:pPr>
            <a:r>
              <a:rPr lang="fr-FR" sz="2400" b="1" i="1" u="sng" smtClean="0">
                <a:solidFill>
                  <a:srgbClr val="FFC000"/>
                </a:solidFill>
              </a:rPr>
              <a:t>THE INDUSTRY</a:t>
            </a:r>
          </a:p>
          <a:p>
            <a:pPr algn="ctr">
              <a:buFont typeface="Times New Roman" charset="0"/>
              <a:buNone/>
            </a:pPr>
            <a:r>
              <a:rPr lang="fr-FR" sz="2400" smtClean="0">
                <a:solidFill>
                  <a:schemeClr val="bg1"/>
                </a:solidFill>
              </a:rPr>
              <a:t>The industry represents 32% of greenhouse gas emission</a:t>
            </a:r>
          </a:p>
          <a:p>
            <a:pPr>
              <a:buFont typeface="Times New Roman" charset="0"/>
              <a:buNone/>
            </a:pPr>
            <a:endParaRPr lang="fr-FR" sz="2400" smtClean="0">
              <a:solidFill>
                <a:schemeClr val="bg1"/>
              </a:solidFill>
            </a:endParaRPr>
          </a:p>
          <a:p>
            <a:pPr>
              <a:buFont typeface="Times New Roman" charset="0"/>
              <a:buNone/>
            </a:pPr>
            <a:r>
              <a:rPr lang="fr-FR" sz="2400" smtClean="0">
                <a:solidFill>
                  <a:schemeClr val="bg1"/>
                </a:solidFill>
                <a:sym typeface="Wingdings" charset="2"/>
              </a:rPr>
              <a:t> Industrial industry </a:t>
            </a:r>
          </a:p>
          <a:p>
            <a:pPr>
              <a:buFont typeface="Times New Roman" charset="0"/>
              <a:buNone/>
            </a:pPr>
            <a:r>
              <a:rPr lang="fr-FR" sz="2400" smtClean="0">
                <a:solidFill>
                  <a:schemeClr val="bg1"/>
                </a:solidFill>
                <a:sym typeface="Wingdings" charset="2"/>
              </a:rPr>
              <a:t> The building </a:t>
            </a:r>
          </a:p>
          <a:p>
            <a:pPr>
              <a:buFont typeface="Times New Roman" charset="0"/>
              <a:buNone/>
            </a:pPr>
            <a:r>
              <a:rPr lang="fr-FR" sz="2400" smtClean="0">
                <a:solidFill>
                  <a:schemeClr val="bg1"/>
                </a:solidFill>
                <a:sym typeface="Wingdings" charset="2"/>
              </a:rPr>
              <a:t>Production generally</a:t>
            </a:r>
            <a:endParaRPr lang="en-GB" sz="1600" b="1" smtClean="0">
              <a:solidFill>
                <a:srgbClr val="FFFFFF"/>
              </a:solidFill>
              <a:latin typeface="Arial" charset="0"/>
              <a:sym typeface="Wingdings" charset="2"/>
            </a:endParaRPr>
          </a:p>
          <a:p>
            <a:pPr algn="ctr">
              <a:buFont typeface="Times New Roman" charset="0"/>
              <a:buNone/>
            </a:pPr>
            <a:r>
              <a:rPr lang="en-GB" sz="1600" b="1" smtClean="0">
                <a:solidFill>
                  <a:srgbClr val="FFFFFF"/>
                </a:solidFill>
                <a:latin typeface="Arial" charset="0"/>
              </a:rPr>
              <a:t>Anthony romero</a:t>
            </a:r>
          </a:p>
          <a:p>
            <a:pPr>
              <a:buFont typeface="Times New Roman" charset="0"/>
              <a:buNone/>
            </a:pPr>
            <a:endParaRPr lang="fr-FR" sz="2400" smtClean="0">
              <a:solidFill>
                <a:srgbClr val="FFC000"/>
              </a:solidFill>
            </a:endParaRPr>
          </a:p>
          <a:p>
            <a:pPr>
              <a:buFont typeface="Times New Roman" charset="0"/>
              <a:buNone/>
            </a:pPr>
            <a:endParaRPr lang="fr-FR" sz="2400" smtClean="0">
              <a:solidFill>
                <a:schemeClr val="bg1"/>
              </a:solidFill>
              <a:sym typeface="Wingdings" charset="2"/>
            </a:endParaRPr>
          </a:p>
          <a:p>
            <a:pPr>
              <a:buFont typeface="Times New Roman" charset="0"/>
              <a:buNone/>
            </a:pPr>
            <a:endParaRPr lang="fr-FR" sz="2400" smtClean="0">
              <a:solidFill>
                <a:schemeClr val="bg1"/>
              </a:solidFill>
              <a:sym typeface="Wingdings" charset="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79375"/>
            <a:ext cx="9324975" cy="693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-180975" y="1484313"/>
            <a:ext cx="15843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1" hangingPunct="1">
              <a:lnSpc>
                <a:spcPct val="93000"/>
              </a:lnSpc>
              <a:spcBef>
                <a:spcPts val="1250"/>
              </a:spcBef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b="1">
                <a:solidFill>
                  <a:schemeClr val="tx1"/>
                </a:solidFill>
                <a:latin typeface="Arial" charset="0"/>
              </a:rPr>
              <a:t>	</a:t>
            </a:r>
          </a:p>
        </p:txBody>
      </p:sp>
      <p:sp>
        <p:nvSpPr>
          <p:cNvPr id="17412" name="Titre 8"/>
          <p:cNvSpPr>
            <a:spLocks noGrp="1"/>
          </p:cNvSpPr>
          <p:nvPr>
            <p:ph type="title"/>
          </p:nvPr>
        </p:nvSpPr>
        <p:spPr>
          <a:xfrm>
            <a:off x="1143000" y="0"/>
            <a:ext cx="7770813" cy="1071563"/>
          </a:xfrm>
        </p:spPr>
        <p:txBody>
          <a:bodyPr/>
          <a:lstStyle/>
          <a:p>
            <a:r>
              <a:rPr lang="fr-FR" sz="3000" b="1" smtClean="0">
                <a:solidFill>
                  <a:srgbClr val="FFC000"/>
                </a:solidFill>
              </a:rPr>
              <a:t>1.2 Fault of the government’s policies</a:t>
            </a:r>
          </a:p>
        </p:txBody>
      </p:sp>
      <p:sp>
        <p:nvSpPr>
          <p:cNvPr id="17413" name="Espace réservé du contenu 9"/>
          <p:cNvSpPr>
            <a:spLocks noGrp="1"/>
          </p:cNvSpPr>
          <p:nvPr>
            <p:ph idx="1"/>
          </p:nvPr>
        </p:nvSpPr>
        <p:spPr>
          <a:xfrm>
            <a:off x="1373188" y="428625"/>
            <a:ext cx="7770812" cy="6429375"/>
          </a:xfrm>
        </p:spPr>
        <p:txBody>
          <a:bodyPr/>
          <a:lstStyle/>
          <a:p>
            <a:pPr>
              <a:buFont typeface="Times New Roman" charset="0"/>
              <a:buNone/>
            </a:pPr>
            <a:endParaRPr lang="fr-FR" sz="2800" smtClean="0">
              <a:solidFill>
                <a:schemeClr val="bg1"/>
              </a:solidFill>
            </a:endParaRPr>
          </a:p>
          <a:p>
            <a:pPr>
              <a:buFont typeface="Times New Roman" charset="0"/>
              <a:buNone/>
            </a:pPr>
            <a:r>
              <a:rPr lang="fr-FR" sz="2800" smtClean="0">
                <a:solidFill>
                  <a:schemeClr val="bg1"/>
                </a:solidFill>
              </a:rPr>
              <a:t>The industrial countries (G8) are responsible for the 60% greenhouse gas emission in the world</a:t>
            </a:r>
          </a:p>
          <a:p>
            <a:pPr>
              <a:buFont typeface="Times New Roman" charset="0"/>
              <a:buNone/>
            </a:pPr>
            <a:endParaRPr lang="fr-FR" sz="2800" smtClean="0">
              <a:solidFill>
                <a:schemeClr val="bg1"/>
              </a:solidFill>
            </a:endParaRPr>
          </a:p>
          <a:p>
            <a:pPr algn="ctr">
              <a:buFont typeface="Times New Roman" charset="0"/>
              <a:buNone/>
            </a:pPr>
            <a:r>
              <a:rPr lang="fr-FR" sz="2800" b="1" smtClean="0">
                <a:solidFill>
                  <a:schemeClr val="bg1"/>
                </a:solidFill>
              </a:rPr>
              <a:t>CHINA is the </a:t>
            </a:r>
            <a:r>
              <a:rPr lang="fr-FR" sz="2800" b="1" u="sng" smtClean="0">
                <a:solidFill>
                  <a:schemeClr val="bg1"/>
                </a:solidFill>
              </a:rPr>
              <a:t>most polluting country, </a:t>
            </a:r>
            <a:r>
              <a:rPr lang="fr-FR" sz="2800" b="1" smtClean="0">
                <a:solidFill>
                  <a:schemeClr val="bg1"/>
                </a:solidFill>
              </a:rPr>
              <a:t>the second is the USA.</a:t>
            </a:r>
            <a:endParaRPr lang="fr-FR" sz="2400" smtClean="0">
              <a:solidFill>
                <a:schemeClr val="bg1"/>
              </a:solidFill>
            </a:endParaRPr>
          </a:p>
          <a:p>
            <a:pPr algn="ctr">
              <a:buFont typeface="Times New Roman" charset="0"/>
              <a:buNone/>
            </a:pPr>
            <a:endParaRPr lang="fr-FR" sz="2400" smtClean="0">
              <a:solidFill>
                <a:schemeClr val="bg1"/>
              </a:solidFill>
            </a:endParaRPr>
          </a:p>
          <a:p>
            <a:pPr algn="ctr">
              <a:buFont typeface="Times New Roman" charset="0"/>
              <a:buNone/>
            </a:pPr>
            <a:r>
              <a:rPr lang="fr-FR" sz="2800" smtClean="0">
                <a:solidFill>
                  <a:schemeClr val="bg1"/>
                </a:solidFill>
              </a:rPr>
              <a:t>China emits 5 billion tones of the greenhouse gas  emission on the world,</a:t>
            </a:r>
          </a:p>
          <a:p>
            <a:pPr algn="ctr">
              <a:buFont typeface="Times New Roman" charset="0"/>
              <a:buNone/>
            </a:pPr>
            <a:endParaRPr lang="fr-FR" sz="2400" smtClean="0">
              <a:solidFill>
                <a:schemeClr val="bg1"/>
              </a:solidFill>
              <a:sym typeface="Wingdings" charset="2"/>
            </a:endParaRPr>
          </a:p>
          <a:p>
            <a:pPr algn="ctr">
              <a:buFont typeface="Times New Roman" charset="0"/>
              <a:buNone/>
            </a:pPr>
            <a:r>
              <a:rPr lang="fr-FR" sz="2400" u="sng" smtClean="0">
                <a:solidFill>
                  <a:srgbClr val="FF6600"/>
                </a:solidFill>
                <a:sym typeface="Wingdings" charset="2"/>
              </a:rPr>
              <a:t>WE WILL FACE A GREAT GLOBAL CATASTROPHE</a:t>
            </a:r>
          </a:p>
          <a:p>
            <a:pPr algn="ctr">
              <a:buFont typeface="Times New Roman" charset="0"/>
              <a:buNone/>
            </a:pPr>
            <a:endParaRPr lang="en-GB" sz="1600" b="1" smtClean="0">
              <a:solidFill>
                <a:schemeClr val="bg1"/>
              </a:solidFill>
              <a:latin typeface="Arial" charset="0"/>
            </a:endParaRPr>
          </a:p>
          <a:p>
            <a:pPr algn="ctr">
              <a:buFont typeface="Times New Roman" charset="0"/>
              <a:buNone/>
            </a:pPr>
            <a:endParaRPr lang="en-GB" sz="1600" b="1" smtClean="0">
              <a:solidFill>
                <a:schemeClr val="bg1"/>
              </a:solidFill>
              <a:latin typeface="Arial" charset="0"/>
            </a:endParaRPr>
          </a:p>
          <a:p>
            <a:pPr algn="ctr">
              <a:buFont typeface="Times New Roman" charset="0"/>
              <a:buNone/>
            </a:pPr>
            <a:r>
              <a:rPr lang="en-GB" sz="1600" b="1" smtClean="0">
                <a:solidFill>
                  <a:schemeClr val="bg1"/>
                </a:solidFill>
                <a:latin typeface="Arial" charset="0"/>
              </a:rPr>
              <a:t>Anthony romero</a:t>
            </a:r>
          </a:p>
          <a:p>
            <a:pPr algn="ctr">
              <a:buFont typeface="Times New Roman" charset="0"/>
              <a:buNone/>
            </a:pPr>
            <a:endParaRPr lang="fr-FR" sz="2400" u="sng" smtClean="0">
              <a:solidFill>
                <a:srgbClr val="FF6600"/>
              </a:solidFill>
              <a:sym typeface="Wingdings" charset="2"/>
            </a:endParaRPr>
          </a:p>
        </p:txBody>
      </p:sp>
      <p:pic>
        <p:nvPicPr>
          <p:cNvPr id="17414" name="Image 6" descr="chine-grand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785938"/>
            <a:ext cx="1143000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Image 7" descr="USA_Flagg__United_S_217261g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286250"/>
            <a:ext cx="1143000" cy="137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Image 10" descr="73185-main_Full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643563"/>
            <a:ext cx="1143000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7" name="Image 11" descr="bush_burning_planet.jpg"/>
          <p:cNvSpPr>
            <a:spLocks noChangeAspect="1"/>
          </p:cNvSpPr>
          <p:nvPr/>
        </p:nvSpPr>
        <p:spPr bwMode="auto">
          <a:xfrm>
            <a:off x="0" y="-142875"/>
            <a:ext cx="114300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7418" name="Image 12" descr="y176519695469377.jpg"/>
          <p:cNvSpPr>
            <a:spLocks noChangeAspect="1"/>
          </p:cNvSpPr>
          <p:nvPr/>
        </p:nvSpPr>
        <p:spPr bwMode="auto">
          <a:xfrm>
            <a:off x="0" y="2857500"/>
            <a:ext cx="1143000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pic>
        <p:nvPicPr>
          <p:cNvPr id="17419" name="Image 5" descr="G20(1)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1143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smtClean="0"/>
          </a:p>
        </p:txBody>
      </p:sp>
      <p:sp>
        <p:nvSpPr>
          <p:cNvPr id="18435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smtClean="0"/>
          </a:p>
        </p:txBody>
      </p:sp>
      <p:pic>
        <p:nvPicPr>
          <p:cNvPr id="18436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Titre 1"/>
          <p:cNvSpPr txBox="1">
            <a:spLocks/>
          </p:cNvSpPr>
          <p:nvPr/>
        </p:nvSpPr>
        <p:spPr bwMode="auto">
          <a:xfrm>
            <a:off x="1014413" y="0"/>
            <a:ext cx="77724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 defTabSz="449263">
              <a:buClr>
                <a:srgbClr val="000000"/>
              </a:buClr>
              <a:buSzPct val="100000"/>
              <a:buFont typeface="Times New Roman" charset="0"/>
              <a:buNone/>
            </a:pPr>
            <a:endParaRPr lang="fr-FR" sz="7200" b="1">
              <a:solidFill>
                <a:srgbClr val="FF6600"/>
              </a:solidFill>
            </a:endParaRPr>
          </a:p>
          <a:p>
            <a:pPr algn="ctr" defTabSz="449263">
              <a:buClr>
                <a:srgbClr val="000000"/>
              </a:buClr>
              <a:buSzPct val="100000"/>
              <a:buFont typeface="Times New Roman" charset="0"/>
              <a:buNone/>
            </a:pPr>
            <a:endParaRPr lang="fr-FR" sz="7200" b="1">
              <a:solidFill>
                <a:srgbClr val="FF6600"/>
              </a:solidFill>
            </a:endParaRPr>
          </a:p>
          <a:p>
            <a:pPr algn="ctr" defTabSz="449263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fr-FR" sz="7200" b="1">
                <a:solidFill>
                  <a:srgbClr val="FF6600"/>
                </a:solidFill>
              </a:rPr>
              <a:t>Is Global warming a scam ?</a:t>
            </a:r>
          </a:p>
          <a:p>
            <a:pPr algn="ctr" defTabSz="449263">
              <a:buClr>
                <a:srgbClr val="000000"/>
              </a:buClr>
              <a:buSzPct val="100000"/>
              <a:buFont typeface="Times New Roman" charset="0"/>
              <a:buNone/>
            </a:pPr>
            <a:endParaRPr lang="fr-FR" sz="1600" b="1"/>
          </a:p>
          <a:p>
            <a:pPr algn="ctr" defTabSz="449263">
              <a:buClr>
                <a:srgbClr val="000000"/>
              </a:buClr>
              <a:buSzPct val="100000"/>
              <a:buFont typeface="Times New Roman" charset="0"/>
              <a:buNone/>
            </a:pPr>
            <a:endParaRPr lang="fr-FR" sz="1600" b="1"/>
          </a:p>
          <a:p>
            <a:pPr algn="ctr" defTabSz="449263">
              <a:buClr>
                <a:srgbClr val="000000"/>
              </a:buClr>
              <a:buSzPct val="100000"/>
              <a:buFont typeface="Times New Roman" charset="0"/>
              <a:buNone/>
            </a:pPr>
            <a:endParaRPr lang="fr-FR" sz="1600" b="1"/>
          </a:p>
          <a:p>
            <a:pPr algn="ctr" defTabSz="449263">
              <a:buClr>
                <a:srgbClr val="000000"/>
              </a:buClr>
              <a:buSzPct val="100000"/>
              <a:buFont typeface="Times New Roman" charset="0"/>
              <a:buNone/>
            </a:pPr>
            <a:endParaRPr lang="fr-FR" sz="1600" b="1"/>
          </a:p>
        </p:txBody>
      </p:sp>
      <p:sp>
        <p:nvSpPr>
          <p:cNvPr id="18438" name="ZoneTexte 5"/>
          <p:cNvSpPr txBox="1">
            <a:spLocks noChangeArrowheads="1"/>
          </p:cNvSpPr>
          <p:nvPr/>
        </p:nvSpPr>
        <p:spPr bwMode="auto">
          <a:xfrm>
            <a:off x="4343400" y="6503988"/>
            <a:ext cx="11699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600" b="1"/>
              <a:t>Eric Vivien</a:t>
            </a:r>
          </a:p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smtClean="0"/>
          </a:p>
        </p:txBody>
      </p:sp>
      <p:sp>
        <p:nvSpPr>
          <p:cNvPr id="19459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smtClean="0"/>
          </a:p>
        </p:txBody>
      </p:sp>
      <p:pic>
        <p:nvPicPr>
          <p:cNvPr id="1946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Titre 1"/>
          <p:cNvSpPr txBox="1">
            <a:spLocks/>
          </p:cNvSpPr>
          <p:nvPr/>
        </p:nvSpPr>
        <p:spPr bwMode="auto">
          <a:xfrm>
            <a:off x="914400" y="274638"/>
            <a:ext cx="8229600" cy="498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 defTabSz="449263">
              <a:lnSpc>
                <a:spcPct val="90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fr-FR" sz="7000" b="1">
              <a:solidFill>
                <a:srgbClr val="FF6600"/>
              </a:solidFill>
            </a:endParaRPr>
          </a:p>
          <a:p>
            <a:pPr algn="ctr" defTabSz="449263">
              <a:lnSpc>
                <a:spcPct val="90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fr-FR" sz="7000" b="1">
              <a:solidFill>
                <a:srgbClr val="FF6600"/>
              </a:solidFill>
            </a:endParaRPr>
          </a:p>
          <a:p>
            <a:pPr algn="ctr" defTabSz="449263">
              <a:lnSpc>
                <a:spcPct val="90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fr-FR" sz="7000" b="1">
                <a:solidFill>
                  <a:srgbClr val="FF6600"/>
                </a:solidFill>
              </a:rPr>
              <a:t>The persons who think that is natural</a:t>
            </a:r>
          </a:p>
          <a:p>
            <a:pPr algn="ctr" defTabSz="449263">
              <a:lnSpc>
                <a:spcPct val="90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fr-FR" sz="7000" b="1">
              <a:solidFill>
                <a:srgbClr val="FF6600"/>
              </a:solidFill>
            </a:endParaRPr>
          </a:p>
          <a:p>
            <a:pPr algn="ctr" defTabSz="449263">
              <a:lnSpc>
                <a:spcPct val="90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fr-FR" sz="7000" b="1">
              <a:solidFill>
                <a:srgbClr val="FF6600"/>
              </a:solidFill>
            </a:endParaRPr>
          </a:p>
        </p:txBody>
      </p:sp>
      <p:sp>
        <p:nvSpPr>
          <p:cNvPr id="19462" name="ZoneTexte 6"/>
          <p:cNvSpPr txBox="1">
            <a:spLocks noChangeArrowheads="1"/>
          </p:cNvSpPr>
          <p:nvPr/>
        </p:nvSpPr>
        <p:spPr bwMode="auto">
          <a:xfrm>
            <a:off x="4572000" y="6503988"/>
            <a:ext cx="11699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600" b="1"/>
              <a:t>Eric Vivien</a:t>
            </a:r>
          </a:p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smtClean="0"/>
          </a:p>
        </p:txBody>
      </p:sp>
      <p:sp>
        <p:nvSpPr>
          <p:cNvPr id="2048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smtClean="0"/>
          </a:p>
        </p:txBody>
      </p:sp>
      <p:pic>
        <p:nvPicPr>
          <p:cNvPr id="2048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Espace réservé du contenu 2"/>
          <p:cNvSpPr txBox="1">
            <a:spLocks/>
          </p:cNvSpPr>
          <p:nvPr/>
        </p:nvSpPr>
        <p:spPr bwMode="auto">
          <a:xfrm>
            <a:off x="1295400" y="533400"/>
            <a:ext cx="82296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marL="341313" indent="-341313" algn="ctr" defTabSz="449263">
              <a:spcBef>
                <a:spcPts val="800"/>
              </a:spcBef>
              <a:buClr>
                <a:srgbClr val="000000"/>
              </a:buClr>
              <a:buSzPct val="100000"/>
            </a:pPr>
            <a:r>
              <a:rPr lang="en-US" sz="4400">
                <a:solidFill>
                  <a:srgbClr val="FF6600"/>
                </a:solidFill>
              </a:rPr>
              <a:t>We hear that it is of in co2 but :</a:t>
            </a:r>
            <a:endParaRPr lang="fr-FR" sz="4400">
              <a:solidFill>
                <a:srgbClr val="FF6600"/>
              </a:solidFill>
            </a:endParaRPr>
          </a:p>
        </p:txBody>
      </p:sp>
      <p:pic>
        <p:nvPicPr>
          <p:cNvPr id="20486" name="Picture 2" descr="http://whatreallyhappened.com/IMAGES/The_global_temperature_chart_thumb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1600200"/>
            <a:ext cx="6657975" cy="453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7" name="ZoneTexte 6"/>
          <p:cNvSpPr txBox="1">
            <a:spLocks noChangeArrowheads="1"/>
          </p:cNvSpPr>
          <p:nvPr/>
        </p:nvSpPr>
        <p:spPr bwMode="auto">
          <a:xfrm>
            <a:off x="4267200" y="6503988"/>
            <a:ext cx="11699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600" b="1"/>
              <a:t>Eric Vivien</a:t>
            </a:r>
          </a:p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ZoneTexte 4"/>
          <p:cNvSpPr txBox="1">
            <a:spLocks noChangeArrowheads="1"/>
          </p:cNvSpPr>
          <p:nvPr/>
        </p:nvSpPr>
        <p:spPr bwMode="auto">
          <a:xfrm>
            <a:off x="1571625" y="928688"/>
            <a:ext cx="3786188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3200" b="1">
                <a:solidFill>
                  <a:srgbClr val="FFC000"/>
                </a:solidFill>
              </a:rPr>
              <a:t>INTRODUCTION </a:t>
            </a:r>
          </a:p>
          <a:p>
            <a:pPr algn="ctr"/>
            <a:endParaRPr lang="fr-FR" sz="3200" b="1">
              <a:solidFill>
                <a:srgbClr val="FFC000"/>
              </a:solidFill>
            </a:endParaRPr>
          </a:p>
        </p:txBody>
      </p:sp>
      <p:sp>
        <p:nvSpPr>
          <p:cNvPr id="3076" name="ZoneTexte 5"/>
          <p:cNvSpPr txBox="1">
            <a:spLocks noChangeArrowheads="1"/>
          </p:cNvSpPr>
          <p:nvPr/>
        </p:nvSpPr>
        <p:spPr bwMode="auto">
          <a:xfrm>
            <a:off x="1285875" y="3143250"/>
            <a:ext cx="7643813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3600"/>
          </a:p>
          <a:p>
            <a:r>
              <a:rPr lang="en-US" sz="3600"/>
              <a:t>It is a phenomenon of increase of the medium temperature of the oceans and the atmosphere, on a worldwide scale and over several years…</a:t>
            </a:r>
          </a:p>
          <a:p>
            <a:endParaRPr lang="en-US" sz="3600"/>
          </a:p>
          <a:p>
            <a:pPr algn="ctr"/>
            <a:r>
              <a:rPr lang="en-US" sz="1600"/>
              <a:t>Melissa Milani</a:t>
            </a:r>
            <a:endParaRPr lang="fr-FR" sz="1600"/>
          </a:p>
        </p:txBody>
      </p:sp>
      <p:sp>
        <p:nvSpPr>
          <p:cNvPr id="3077" name="ZoneTexte 7"/>
          <p:cNvSpPr txBox="1">
            <a:spLocks noChangeArrowheads="1"/>
          </p:cNvSpPr>
          <p:nvPr/>
        </p:nvSpPr>
        <p:spPr bwMode="auto">
          <a:xfrm>
            <a:off x="1219200" y="2286000"/>
            <a:ext cx="55721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3600">
                <a:solidFill>
                  <a:srgbClr val="FFCC00"/>
                </a:solidFill>
              </a:rPr>
              <a:t>What is Global Warming ?</a:t>
            </a:r>
          </a:p>
        </p:txBody>
      </p:sp>
      <p:pic>
        <p:nvPicPr>
          <p:cNvPr id="3078" name="Picture 6" descr="http://t0.gstatic.com/images?q=tbn:JFSkZ23f2Jk0dM:http://www.kristianbjornard.com/files/imagecache/Node-Viewing-Size/files/pfolio/global_warming_is_uncool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88" y="571500"/>
            <a:ext cx="2643187" cy="166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smtClean="0"/>
          </a:p>
        </p:txBody>
      </p:sp>
      <p:sp>
        <p:nvSpPr>
          <p:cNvPr id="21507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smtClean="0"/>
          </a:p>
        </p:txBody>
      </p:sp>
      <p:pic>
        <p:nvPicPr>
          <p:cNvPr id="2150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Titre 1"/>
          <p:cNvSpPr txBox="1">
            <a:spLocks/>
          </p:cNvSpPr>
          <p:nvPr/>
        </p:nvSpPr>
        <p:spPr bwMode="auto">
          <a:xfrm>
            <a:off x="1071563" y="214313"/>
            <a:ext cx="78581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 defTabSz="449263">
              <a:lnSpc>
                <a:spcPct val="90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fr-FR" sz="4300" b="1">
                <a:solidFill>
                  <a:srgbClr val="FF6600"/>
                </a:solidFill>
              </a:rPr>
              <a:t>Some scientists think that is about the sun</a:t>
            </a:r>
          </a:p>
        </p:txBody>
      </p:sp>
      <p:sp>
        <p:nvSpPr>
          <p:cNvPr id="21510" name="Espace réservé du contenu 2"/>
          <p:cNvSpPr txBox="1">
            <a:spLocks/>
          </p:cNvSpPr>
          <p:nvPr/>
        </p:nvSpPr>
        <p:spPr bwMode="auto">
          <a:xfrm>
            <a:off x="1143000" y="1600200"/>
            <a:ext cx="7615238" cy="469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marL="341313" indent="-341313" algn="just" defTabSz="449263"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endParaRPr lang="en-US" sz="4800"/>
          </a:p>
          <a:p>
            <a:pPr marL="341313" indent="-341313" algn="just" defTabSz="449263"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n-US" sz="4800"/>
              <a:t>Sun is burning more brightly than at any time during the past 1,000 years</a:t>
            </a:r>
            <a:endParaRPr lang="en-US" sz="4800">
              <a:solidFill>
                <a:srgbClr val="000000"/>
              </a:solidFill>
            </a:endParaRPr>
          </a:p>
          <a:p>
            <a:pPr marL="341313" indent="-341313" algn="just" defTabSz="449263"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endParaRPr lang="en-US" sz="4800" b="1">
              <a:solidFill>
                <a:srgbClr val="000000"/>
              </a:solidFill>
            </a:endParaRPr>
          </a:p>
          <a:p>
            <a:pPr marL="341313" indent="-341313" algn="just" defTabSz="449263">
              <a:spcBef>
                <a:spcPts val="800"/>
              </a:spcBef>
              <a:buClr>
                <a:srgbClr val="000000"/>
              </a:buClr>
              <a:buSzPct val="100000"/>
            </a:pPr>
            <a:endParaRPr lang="en-US" sz="4800" b="1">
              <a:solidFill>
                <a:srgbClr val="000000"/>
              </a:solidFill>
            </a:endParaRPr>
          </a:p>
          <a:p>
            <a:pPr marL="341313" indent="-341313" algn="ctr" defTabSz="449263">
              <a:spcBef>
                <a:spcPts val="800"/>
              </a:spcBef>
              <a:buClr>
                <a:srgbClr val="000000"/>
              </a:buClr>
              <a:buSzPct val="100000"/>
            </a:pPr>
            <a:r>
              <a:rPr lang="fr-FR" sz="1600" b="1"/>
              <a:t>Eric Vivien</a:t>
            </a:r>
          </a:p>
          <a:p>
            <a:pPr marL="341313" indent="-341313" algn="just" defTabSz="449263"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endParaRPr lang="fr-FR" sz="48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smtClean="0"/>
          </a:p>
        </p:txBody>
      </p:sp>
      <p:sp>
        <p:nvSpPr>
          <p:cNvPr id="22531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smtClean="0"/>
          </a:p>
        </p:txBody>
      </p:sp>
      <p:pic>
        <p:nvPicPr>
          <p:cNvPr id="22532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Espace réservé du contenu 2"/>
          <p:cNvSpPr txBox="1">
            <a:spLocks/>
          </p:cNvSpPr>
          <p:nvPr/>
        </p:nvSpPr>
        <p:spPr bwMode="auto">
          <a:xfrm>
            <a:off x="1214438" y="1214438"/>
            <a:ext cx="7472362" cy="491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marL="341313" indent="-341313" defTabSz="449263"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n-US" sz="4000"/>
              <a:t>Tapping, a solar researcher and project director for Canada's National Research Council, says it may be :</a:t>
            </a:r>
          </a:p>
          <a:p>
            <a:pPr marL="341313" indent="-341313" algn="ctr" defTabSz="449263"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fr-FR" sz="7200">
                <a:solidFill>
                  <a:srgbClr val="FF6600"/>
                </a:solidFill>
              </a:rPr>
              <a:t>« Little Ice Age »</a:t>
            </a:r>
          </a:p>
          <a:p>
            <a:pPr marL="341313" indent="-341313" algn="ctr" defTabSz="449263"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endParaRPr lang="fr-FR" sz="7200">
              <a:solidFill>
                <a:srgbClr val="FF6600"/>
              </a:solidFill>
            </a:endParaRPr>
          </a:p>
          <a:p>
            <a:pPr marL="341313" indent="-341313" algn="ctr" defTabSz="449263">
              <a:spcBef>
                <a:spcPts val="800"/>
              </a:spcBef>
              <a:buClr>
                <a:srgbClr val="000000"/>
              </a:buClr>
              <a:buSzPct val="100000"/>
            </a:pPr>
            <a:r>
              <a:rPr lang="fr-FR" sz="1600" b="1"/>
              <a:t>Eric Vivien</a:t>
            </a:r>
          </a:p>
          <a:p>
            <a:pPr marL="341313" indent="-341313" algn="ctr" defTabSz="449263"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endParaRPr lang="fr-FR" sz="7200">
              <a:solidFill>
                <a:srgbClr val="FF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smtClean="0"/>
          </a:p>
        </p:txBody>
      </p:sp>
      <p:sp>
        <p:nvSpPr>
          <p:cNvPr id="23555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smtClean="0"/>
          </a:p>
        </p:txBody>
      </p:sp>
      <p:pic>
        <p:nvPicPr>
          <p:cNvPr id="23556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Espace réservé du contenu 3" descr="http://whatreallyhappened.com/IMAGES/Antarctica_icemelt.gif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313" y="571500"/>
            <a:ext cx="7572375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smtClean="0"/>
          </a:p>
        </p:txBody>
      </p:sp>
      <p:sp>
        <p:nvSpPr>
          <p:cNvPr id="24579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smtClean="0"/>
          </a:p>
        </p:txBody>
      </p:sp>
      <p:pic>
        <p:nvPicPr>
          <p:cNvPr id="2458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Titre 1"/>
          <p:cNvSpPr txBox="1">
            <a:spLocks/>
          </p:cNvSpPr>
          <p:nvPr/>
        </p:nvSpPr>
        <p:spPr bwMode="auto">
          <a:xfrm>
            <a:off x="1071563" y="1714500"/>
            <a:ext cx="7729537" cy="3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 defTabSz="449263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fr-FR" sz="6000" b="1">
                <a:solidFill>
                  <a:srgbClr val="FF6600"/>
                </a:solidFill>
              </a:rPr>
              <a:t>The persons  who think that is just a green washing and a commercial idee</a:t>
            </a:r>
          </a:p>
          <a:p>
            <a:pPr algn="ctr" defTabSz="449263">
              <a:buClr>
                <a:srgbClr val="000000"/>
              </a:buClr>
              <a:buSzPct val="100000"/>
              <a:buFont typeface="Times New Roman" charset="0"/>
              <a:buNone/>
            </a:pPr>
            <a:endParaRPr lang="fr-FR" sz="6000" b="1">
              <a:solidFill>
                <a:srgbClr val="FF6600"/>
              </a:solidFill>
            </a:endParaRPr>
          </a:p>
          <a:p>
            <a:pPr algn="ctr" defTabSz="449263">
              <a:buClr>
                <a:srgbClr val="000000"/>
              </a:buClr>
              <a:buSzPct val="100000"/>
              <a:buFont typeface="Times New Roman" charset="0"/>
              <a:buNone/>
            </a:pPr>
            <a:endParaRPr lang="fr-FR" sz="6000" b="1">
              <a:solidFill>
                <a:srgbClr val="FF6600"/>
              </a:solidFill>
            </a:endParaRPr>
          </a:p>
          <a:p>
            <a:pPr algn="ctr" defTabSz="449263">
              <a:buClr>
                <a:srgbClr val="000000"/>
              </a:buClr>
              <a:buSzPct val="100000"/>
            </a:pPr>
            <a:r>
              <a:rPr lang="fr-FR" sz="1600" b="1"/>
              <a:t>Eric Vivien</a:t>
            </a:r>
          </a:p>
          <a:p>
            <a:pPr algn="ctr" defTabSz="449263">
              <a:buClr>
                <a:srgbClr val="000000"/>
              </a:buClr>
              <a:buSzPct val="100000"/>
              <a:buFont typeface="Times New Roman" charset="0"/>
              <a:buNone/>
            </a:pPr>
            <a:endParaRPr lang="fr-FR" sz="1600" b="1">
              <a:solidFill>
                <a:srgbClr val="FF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smtClean="0"/>
          </a:p>
        </p:txBody>
      </p:sp>
      <p:sp>
        <p:nvSpPr>
          <p:cNvPr id="2560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smtClean="0"/>
          </a:p>
        </p:txBody>
      </p:sp>
      <p:pic>
        <p:nvPicPr>
          <p:cNvPr id="2560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Espace réservé du contenu 2"/>
          <p:cNvSpPr txBox="1">
            <a:spLocks/>
          </p:cNvSpPr>
          <p:nvPr/>
        </p:nvSpPr>
        <p:spPr bwMode="auto">
          <a:xfrm>
            <a:off x="1428750" y="785813"/>
            <a:ext cx="7258050" cy="569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marL="341313" indent="-341313" algn="just" defTabSz="449263"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n-US" sz="4000" b="1" dirty="0"/>
              <a:t>Glenn Beck: Global Warming greatest scam in history</a:t>
            </a:r>
          </a:p>
          <a:p>
            <a:pPr marL="341313" indent="-341313" algn="just" defTabSz="449263"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fr-FR" sz="4000" dirty="0"/>
              <a:t>He </a:t>
            </a:r>
            <a:r>
              <a:rPr lang="fr-FR" sz="4000" dirty="0" err="1"/>
              <a:t>writed</a:t>
            </a:r>
            <a:r>
              <a:rPr lang="fr-FR" sz="4000" dirty="0"/>
              <a:t> a book for </a:t>
            </a:r>
            <a:r>
              <a:rPr lang="fr-FR" sz="4000" dirty="0" err="1"/>
              <a:t>said</a:t>
            </a:r>
            <a:r>
              <a:rPr lang="fr-FR" sz="4000" dirty="0"/>
              <a:t> the opposite </a:t>
            </a:r>
            <a:r>
              <a:rPr lang="fr-FR" sz="4000" dirty="0" smtClean="0"/>
              <a:t>  </a:t>
            </a:r>
            <a:r>
              <a:rPr lang="fr-FR" sz="4000" dirty="0" err="1" smtClean="0"/>
              <a:t>than</a:t>
            </a:r>
            <a:r>
              <a:rPr lang="fr-FR" sz="4000" dirty="0" smtClean="0"/>
              <a:t> </a:t>
            </a:r>
            <a:r>
              <a:rPr lang="fr-FR" sz="4000" dirty="0"/>
              <a:t>Al Gore.</a:t>
            </a:r>
          </a:p>
          <a:p>
            <a:pPr marL="341313" indent="-341313" algn="just" defTabSz="449263"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fr-FR" sz="4000" dirty="0"/>
              <a:t>He </a:t>
            </a:r>
            <a:r>
              <a:rPr lang="fr-FR" sz="4000" dirty="0" err="1"/>
              <a:t>think</a:t>
            </a:r>
            <a:r>
              <a:rPr lang="fr-FR" sz="4000" dirty="0"/>
              <a:t> </a:t>
            </a:r>
            <a:r>
              <a:rPr lang="fr-FR" sz="4000" dirty="0" err="1"/>
              <a:t>is</a:t>
            </a:r>
            <a:r>
              <a:rPr lang="fr-FR" sz="4000" dirty="0"/>
              <a:t> </a:t>
            </a:r>
            <a:r>
              <a:rPr lang="fr-FR" sz="4000" dirty="0" err="1"/>
              <a:t>just</a:t>
            </a:r>
            <a:r>
              <a:rPr lang="fr-FR" sz="4000" dirty="0"/>
              <a:t> a commercial </a:t>
            </a:r>
            <a:r>
              <a:rPr lang="fr-FR" sz="4000" dirty="0" err="1"/>
              <a:t>idee</a:t>
            </a:r>
            <a:r>
              <a:rPr lang="fr-FR" sz="4000" dirty="0"/>
              <a:t> of </a:t>
            </a:r>
            <a:r>
              <a:rPr lang="fr-FR" sz="4000" dirty="0" err="1" smtClean="0"/>
              <a:t>scientist</a:t>
            </a:r>
            <a:r>
              <a:rPr lang="fr-FR" sz="4000" dirty="0" smtClean="0"/>
              <a:t> </a:t>
            </a:r>
            <a:r>
              <a:rPr lang="fr-FR" sz="4000" dirty="0"/>
              <a:t>for </a:t>
            </a:r>
            <a:r>
              <a:rPr lang="fr-FR" sz="4000" dirty="0" err="1"/>
              <a:t>work</a:t>
            </a:r>
            <a:r>
              <a:rPr lang="fr-FR" sz="4000" dirty="0"/>
              <a:t> on </a:t>
            </a:r>
            <a:r>
              <a:rPr lang="fr-FR" sz="4000" dirty="0" err="1"/>
              <a:t>it</a:t>
            </a:r>
            <a:r>
              <a:rPr lang="fr-FR" sz="4000" dirty="0"/>
              <a:t> and have a job.</a:t>
            </a:r>
          </a:p>
          <a:p>
            <a:pPr marL="341313" indent="-341313" algn="just" defTabSz="449263"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endParaRPr lang="fr-FR" sz="4000" dirty="0"/>
          </a:p>
          <a:p>
            <a:pPr marL="341313" indent="-341313" algn="just" defTabSz="449263">
              <a:spcBef>
                <a:spcPts val="800"/>
              </a:spcBef>
              <a:buClr>
                <a:srgbClr val="000000"/>
              </a:buClr>
              <a:buSzPct val="100000"/>
            </a:pPr>
            <a:r>
              <a:rPr lang="fr-FR" sz="1600" b="1" dirty="0"/>
              <a:t>								Eric Vivien</a:t>
            </a:r>
          </a:p>
          <a:p>
            <a:pPr marL="341313" indent="-341313" algn="just" defTabSz="449263"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endParaRPr lang="fr-FR" sz="4000" dirty="0"/>
          </a:p>
          <a:p>
            <a:pPr marL="341313" indent="-341313" defTabSz="449263"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endParaRPr lang="fr-FR" sz="3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smtClean="0"/>
          </a:p>
        </p:txBody>
      </p:sp>
      <p:sp>
        <p:nvSpPr>
          <p:cNvPr id="26627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smtClean="0"/>
          </a:p>
        </p:txBody>
      </p:sp>
      <p:pic>
        <p:nvPicPr>
          <p:cNvPr id="2662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Espace réservé du contenu 2"/>
          <p:cNvSpPr txBox="1">
            <a:spLocks/>
          </p:cNvSpPr>
          <p:nvPr/>
        </p:nvSpPr>
        <p:spPr bwMode="auto">
          <a:xfrm>
            <a:off x="1071563" y="571500"/>
            <a:ext cx="7586662" cy="564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marL="341313" indent="-341313" defTabSz="449263"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n-US" sz="4800" b="1"/>
              <a:t>It is for it that persons think that the global warming  is a scam, just an argument of marketing to sell more product and give itself good consciousness</a:t>
            </a:r>
          </a:p>
          <a:p>
            <a:pPr marL="341313" indent="-341313" algn="just" defTabSz="449263"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endParaRPr lang="en-US" sz="3000" b="1"/>
          </a:p>
          <a:p>
            <a:pPr marL="341313" indent="-341313" algn="just" defTabSz="449263">
              <a:spcBef>
                <a:spcPts val="800"/>
              </a:spcBef>
              <a:buClr>
                <a:srgbClr val="000000"/>
              </a:buClr>
              <a:buSzPct val="100000"/>
            </a:pPr>
            <a:r>
              <a:rPr lang="fr-FR" sz="1600" b="1"/>
              <a:t>									Eric Vivien</a:t>
            </a:r>
          </a:p>
          <a:p>
            <a:pPr marL="341313" indent="-341313" algn="just" defTabSz="449263"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endParaRPr lang="fr-FR" sz="4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smtClean="0"/>
          </a:p>
        </p:txBody>
      </p:sp>
      <p:sp>
        <p:nvSpPr>
          <p:cNvPr id="27651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smtClean="0"/>
          </a:p>
        </p:txBody>
      </p:sp>
      <p:pic>
        <p:nvPicPr>
          <p:cNvPr id="27652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ZoneTexte 4"/>
          <p:cNvSpPr txBox="1">
            <a:spLocks noChangeArrowheads="1"/>
          </p:cNvSpPr>
          <p:nvPr/>
        </p:nvSpPr>
        <p:spPr bwMode="auto">
          <a:xfrm>
            <a:off x="1143000" y="0"/>
            <a:ext cx="8001000" cy="966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7200">
                <a:solidFill>
                  <a:srgbClr val="FF6600"/>
                </a:solidFill>
              </a:rPr>
              <a:t>To Conclude</a:t>
            </a:r>
          </a:p>
          <a:p>
            <a:pPr algn="ctr"/>
            <a:endParaRPr lang="fr-FR" sz="3400">
              <a:solidFill>
                <a:srgbClr val="FF6600"/>
              </a:solidFill>
            </a:endParaRPr>
          </a:p>
          <a:p>
            <a:pPr>
              <a:buFontTx/>
              <a:buChar char="-"/>
            </a:pPr>
            <a:r>
              <a:rPr lang="fr-FR" sz="3600" u="sng"/>
              <a:t> Two hypothesis :</a:t>
            </a:r>
          </a:p>
          <a:p>
            <a:pPr lvl="1">
              <a:buFontTx/>
              <a:buChar char="-"/>
            </a:pPr>
            <a:r>
              <a:rPr lang="fr-FR" sz="3600"/>
              <a:t> Consequence of human nature</a:t>
            </a:r>
          </a:p>
          <a:p>
            <a:pPr lvl="1">
              <a:buFontTx/>
              <a:buChar char="-"/>
            </a:pPr>
            <a:r>
              <a:rPr lang="fr-FR" sz="3600"/>
              <a:t> It’s just a scam</a:t>
            </a:r>
          </a:p>
          <a:p>
            <a:pPr lvl="1"/>
            <a:endParaRPr lang="fr-FR" sz="3600"/>
          </a:p>
          <a:p>
            <a:pPr lvl="1">
              <a:buFontTx/>
              <a:buChar char="-"/>
            </a:pPr>
            <a:r>
              <a:rPr lang="fr-FR" sz="3600"/>
              <a:t> We have to do something for the environment, even it would be just a cycle</a:t>
            </a:r>
          </a:p>
          <a:p>
            <a:pPr lvl="1">
              <a:buFontTx/>
              <a:buChar char="-"/>
            </a:pPr>
            <a:endParaRPr lang="fr-FR" sz="3600"/>
          </a:p>
          <a:p>
            <a:pPr lvl="1">
              <a:buFontTx/>
              <a:buChar char="-"/>
            </a:pPr>
            <a:endParaRPr lang="fr-FR" sz="1600"/>
          </a:p>
          <a:p>
            <a:pPr lvl="1">
              <a:buFontTx/>
              <a:buChar char="-"/>
            </a:pPr>
            <a:endParaRPr lang="fr-FR" sz="1600"/>
          </a:p>
          <a:p>
            <a:pPr lvl="1" algn="ctr"/>
            <a:r>
              <a:rPr lang="fr-FR" sz="1600"/>
              <a:t>Alexis Verger</a:t>
            </a:r>
          </a:p>
          <a:p>
            <a:pPr lvl="1">
              <a:buFontTx/>
              <a:buChar char="-"/>
            </a:pPr>
            <a:endParaRPr lang="fr-FR" sz="3600">
              <a:solidFill>
                <a:srgbClr val="FF6600"/>
              </a:solidFill>
            </a:endParaRPr>
          </a:p>
          <a:p>
            <a:pPr lvl="1">
              <a:buFontTx/>
              <a:buChar char="-"/>
            </a:pPr>
            <a:endParaRPr lang="fr-FR" sz="3600">
              <a:solidFill>
                <a:srgbClr val="FF6600"/>
              </a:solidFill>
            </a:endParaRPr>
          </a:p>
          <a:p>
            <a:pPr lvl="1">
              <a:buFontTx/>
              <a:buChar char="-"/>
            </a:pPr>
            <a:endParaRPr lang="fr-FR" sz="3600">
              <a:solidFill>
                <a:srgbClr val="FF6600"/>
              </a:solidFill>
            </a:endParaRPr>
          </a:p>
          <a:p>
            <a:pPr lvl="1">
              <a:buFontTx/>
              <a:buChar char="-"/>
            </a:pPr>
            <a:endParaRPr lang="fr-FR" sz="3600">
              <a:solidFill>
                <a:srgbClr val="FF6600"/>
              </a:solidFill>
            </a:endParaRPr>
          </a:p>
          <a:p>
            <a:pPr lvl="1"/>
            <a:endParaRPr lang="fr-FR" sz="3600">
              <a:solidFill>
                <a:srgbClr val="FF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smtClean="0"/>
          </a:p>
        </p:txBody>
      </p:sp>
      <p:sp>
        <p:nvSpPr>
          <p:cNvPr id="28675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smtClean="0"/>
          </a:p>
        </p:txBody>
      </p:sp>
      <p:pic>
        <p:nvPicPr>
          <p:cNvPr id="28676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ZoneTexte 4"/>
          <p:cNvSpPr txBox="1">
            <a:spLocks noChangeArrowheads="1"/>
          </p:cNvSpPr>
          <p:nvPr/>
        </p:nvSpPr>
        <p:spPr bwMode="auto">
          <a:xfrm>
            <a:off x="1143000" y="0"/>
            <a:ext cx="8001000" cy="698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/>
          </a:p>
          <a:p>
            <a:pPr>
              <a:buFontTx/>
              <a:buChar char="-"/>
            </a:pPr>
            <a:endParaRPr lang="fr-FR"/>
          </a:p>
          <a:p>
            <a:r>
              <a:rPr lang="fr-FR" sz="3200"/>
              <a:t>- </a:t>
            </a:r>
            <a:r>
              <a:rPr lang="fr-FR" sz="3200" u="sng"/>
              <a:t>To reduce the problem of global warning </a:t>
            </a:r>
            <a:r>
              <a:rPr lang="fr-FR" sz="3200"/>
              <a:t>: economise energy</a:t>
            </a:r>
          </a:p>
          <a:p>
            <a:pPr lvl="1">
              <a:buFontTx/>
              <a:buChar char="-"/>
            </a:pPr>
            <a:r>
              <a:rPr lang="fr-FR" sz="3200"/>
              <a:t> solar panels</a:t>
            </a:r>
          </a:p>
          <a:p>
            <a:pPr lvl="1">
              <a:buFontTx/>
              <a:buChar char="-"/>
            </a:pPr>
            <a:r>
              <a:rPr lang="fr-FR" sz="3200"/>
              <a:t> car sharing</a:t>
            </a:r>
          </a:p>
          <a:p>
            <a:pPr lvl="1">
              <a:buFontTx/>
              <a:buChar char="-"/>
            </a:pPr>
            <a:r>
              <a:rPr lang="fr-FR" sz="3200"/>
              <a:t> water geothermic energy</a:t>
            </a:r>
          </a:p>
          <a:p>
            <a:pPr lvl="1">
              <a:buFontTx/>
              <a:buChar char="-"/>
            </a:pPr>
            <a:r>
              <a:rPr lang="fr-FR" sz="3200"/>
              <a:t> wind</a:t>
            </a:r>
          </a:p>
          <a:p>
            <a:pPr lvl="1">
              <a:buFontTx/>
              <a:buChar char="-"/>
            </a:pPr>
            <a:r>
              <a:rPr lang="fr-FR" sz="3200"/>
              <a:t> ….</a:t>
            </a:r>
          </a:p>
          <a:p>
            <a:pPr lvl="1"/>
            <a:endParaRPr lang="fr-FR" sz="3200"/>
          </a:p>
          <a:p>
            <a:pPr lvl="1"/>
            <a:endParaRPr lang="fr-FR" sz="3200"/>
          </a:p>
          <a:p>
            <a:pPr lvl="1">
              <a:buFontTx/>
              <a:buChar char="-"/>
            </a:pPr>
            <a:r>
              <a:rPr lang="fr-FR" sz="3200"/>
              <a:t> The role of the association : Greenpeace, WWF …</a:t>
            </a:r>
          </a:p>
          <a:p>
            <a:pPr lvl="1">
              <a:buFontTx/>
              <a:buChar char="-"/>
            </a:pPr>
            <a:endParaRPr lang="fr-FR" sz="1600"/>
          </a:p>
          <a:p>
            <a:pPr lvl="1">
              <a:buFontTx/>
              <a:buChar char="-"/>
            </a:pPr>
            <a:endParaRPr lang="fr-FR" sz="1600"/>
          </a:p>
          <a:p>
            <a:pPr lvl="1" algn="ctr"/>
            <a:r>
              <a:rPr lang="fr-FR" sz="1600"/>
              <a:t>Alexis Verger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smtClean="0"/>
          </a:p>
        </p:txBody>
      </p:sp>
      <p:sp>
        <p:nvSpPr>
          <p:cNvPr id="29699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smtClean="0"/>
          </a:p>
        </p:txBody>
      </p:sp>
      <p:pic>
        <p:nvPicPr>
          <p:cNvPr id="2970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ZoneTexte 4"/>
          <p:cNvSpPr txBox="1">
            <a:spLocks noChangeArrowheads="1"/>
          </p:cNvSpPr>
          <p:nvPr/>
        </p:nvSpPr>
        <p:spPr bwMode="auto">
          <a:xfrm>
            <a:off x="1143000" y="685800"/>
            <a:ext cx="8001000" cy="649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charset="2"/>
              <a:buChar char="à"/>
            </a:pPr>
            <a:r>
              <a:rPr lang="fr-FR" sz="3200"/>
              <a:t>We can’t ignore the hypothesis of the human fault</a:t>
            </a:r>
          </a:p>
          <a:p>
            <a:pPr>
              <a:buFont typeface="Wingdings" charset="2"/>
              <a:buChar char="à"/>
            </a:pPr>
            <a:endParaRPr lang="fr-FR" sz="3200"/>
          </a:p>
          <a:p>
            <a:pPr>
              <a:buFont typeface="Wingdings" charset="2"/>
              <a:buChar char="à"/>
            </a:pPr>
            <a:r>
              <a:rPr lang="fr-FR" sz="3200"/>
              <a:t> It’s our responsibility, as a citizen, to be careful about the environment</a:t>
            </a:r>
          </a:p>
          <a:p>
            <a:endParaRPr lang="fr-FR" sz="3200"/>
          </a:p>
          <a:p>
            <a:pPr>
              <a:buFont typeface="Wingdings" charset="2"/>
              <a:buChar char="à"/>
            </a:pPr>
            <a:endParaRPr lang="fr-FR" sz="3200"/>
          </a:p>
          <a:p>
            <a:pPr>
              <a:buFont typeface="Wingdings" charset="2"/>
              <a:buChar char="à"/>
            </a:pPr>
            <a:r>
              <a:rPr lang="fr-FR" sz="3200"/>
              <a:t> Questions ?</a:t>
            </a:r>
          </a:p>
          <a:p>
            <a:pPr>
              <a:buFont typeface="Wingdings" charset="2"/>
              <a:buChar char="à"/>
            </a:pPr>
            <a:endParaRPr lang="fr-FR" sz="3200"/>
          </a:p>
          <a:p>
            <a:pPr>
              <a:buFont typeface="Wingdings" charset="2"/>
              <a:buChar char="à"/>
            </a:pPr>
            <a:r>
              <a:rPr lang="fr-FR" sz="3200"/>
              <a:t> What do you think about they two hypothesis ?</a:t>
            </a:r>
          </a:p>
          <a:p>
            <a:pPr>
              <a:buFont typeface="Wingdings" charset="2"/>
              <a:buChar char="à"/>
            </a:pPr>
            <a:endParaRPr lang="fr-FR" sz="3200"/>
          </a:p>
          <a:p>
            <a:pPr algn="ctr"/>
            <a:r>
              <a:rPr lang="fr-FR" sz="1600"/>
              <a:t>Alexis Verger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6"/>
          <p:cNvSpPr>
            <a:spLocks noChangeArrowheads="1"/>
          </p:cNvSpPr>
          <p:nvPr/>
        </p:nvSpPr>
        <p:spPr bwMode="auto">
          <a:xfrm>
            <a:off x="1143000" y="0"/>
            <a:ext cx="8001000" cy="711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0" b="1">
                <a:solidFill>
                  <a:srgbClr val="FF6600"/>
                </a:solidFill>
              </a:rPr>
              <a:t>Global Warming has heavy consequences for environment and humans</a:t>
            </a:r>
          </a:p>
          <a:p>
            <a:pPr algn="ctr"/>
            <a:endParaRPr lang="en-US" sz="1200" b="1">
              <a:solidFill>
                <a:srgbClr val="FF6600"/>
              </a:solidFill>
            </a:endParaRPr>
          </a:p>
          <a:p>
            <a:pPr algn="ctr"/>
            <a:endParaRPr lang="en-US" sz="1200" b="1">
              <a:solidFill>
                <a:srgbClr val="FF6600"/>
              </a:solidFill>
            </a:endParaRPr>
          </a:p>
          <a:p>
            <a:pPr algn="ctr"/>
            <a:r>
              <a:rPr lang="en-US" sz="1600"/>
              <a:t>Melissa Milani</a:t>
            </a:r>
            <a:endParaRPr lang="fr-FR" sz="1600"/>
          </a:p>
          <a:p>
            <a:pPr algn="ctr"/>
            <a:endParaRPr lang="fr-FR" sz="1600">
              <a:solidFill>
                <a:srgbClr val="FF66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ZoneTexte 3"/>
          <p:cNvSpPr txBox="1">
            <a:spLocks noChangeArrowheads="1"/>
          </p:cNvSpPr>
          <p:nvPr/>
        </p:nvSpPr>
        <p:spPr bwMode="auto">
          <a:xfrm>
            <a:off x="2143125" y="2357438"/>
            <a:ext cx="6072188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8000">
                <a:solidFill>
                  <a:srgbClr val="FFC000"/>
                </a:solidFill>
              </a:rPr>
              <a:t>For example </a:t>
            </a:r>
            <a:r>
              <a:rPr lang="fr-FR" sz="6600">
                <a:solidFill>
                  <a:srgbClr val="FFC000"/>
                </a:solidFill>
              </a:rPr>
              <a:t>:</a:t>
            </a:r>
          </a:p>
          <a:p>
            <a:endParaRPr lang="fr-FR" sz="6600">
              <a:solidFill>
                <a:srgbClr val="FFC000"/>
              </a:solidFill>
            </a:endParaRPr>
          </a:p>
          <a:p>
            <a:endParaRPr lang="fr-FR" sz="6600">
              <a:solidFill>
                <a:srgbClr val="FFC000"/>
              </a:solidFill>
            </a:endParaRPr>
          </a:p>
          <a:p>
            <a:endParaRPr lang="en-US" sz="1600"/>
          </a:p>
          <a:p>
            <a:endParaRPr lang="en-US" sz="1600"/>
          </a:p>
          <a:p>
            <a:endParaRPr lang="en-US" sz="1600"/>
          </a:p>
          <a:p>
            <a:endParaRPr lang="en-US" sz="1600"/>
          </a:p>
          <a:p>
            <a:pPr algn="ctr"/>
            <a:r>
              <a:rPr lang="en-US" sz="1600"/>
              <a:t>Melissa Milani</a:t>
            </a:r>
            <a:endParaRPr lang="fr-FR" sz="1600"/>
          </a:p>
          <a:p>
            <a:endParaRPr lang="fr-FR" sz="160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6"/>
          <p:cNvSpPr>
            <a:spLocks noChangeArrowheads="1"/>
          </p:cNvSpPr>
          <p:nvPr/>
        </p:nvSpPr>
        <p:spPr bwMode="auto">
          <a:xfrm>
            <a:off x="5643563" y="2214563"/>
            <a:ext cx="3000375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Symbol" charset="2"/>
              <a:buChar char="Þ"/>
            </a:pPr>
            <a:r>
              <a:rPr lang="en-US"/>
              <a:t>threat for the autochthonous people</a:t>
            </a:r>
          </a:p>
          <a:p>
            <a:pPr>
              <a:buFont typeface="Symbol" charset="2"/>
              <a:buChar char="Þ"/>
            </a:pPr>
            <a:r>
              <a:rPr lang="en-US"/>
              <a:t> elevation of the level of seas: inundations</a:t>
            </a:r>
          </a:p>
          <a:p>
            <a:pPr>
              <a:buFont typeface="Symbol" charset="2"/>
              <a:buChar char="Þ"/>
            </a:pPr>
            <a:r>
              <a:rPr lang="en-US"/>
              <a:t> fall of means in drinking water</a:t>
            </a:r>
          </a:p>
          <a:p>
            <a:pPr>
              <a:buFont typeface="Symbol" charset="2"/>
              <a:buChar char="Þ"/>
            </a:pPr>
            <a:r>
              <a:rPr lang="en-US"/>
              <a:t> destruction of the habitat of floe’s biodiversity : polar bears, seals…</a:t>
            </a:r>
            <a:endParaRPr lang="fr-FR"/>
          </a:p>
        </p:txBody>
      </p:sp>
      <p:pic>
        <p:nvPicPr>
          <p:cNvPr id="6148" name="Picture 2" descr="http://api.ning.com/files/IspdObHgvtVCsPFHzjIGOwSFpBjSAF45MId6y2fTfUPJw5M6yIF3pZ2JpP3whYzi68wDV-FamaXe7k5e7kTHxVvebbFmNU07/global_warming_polar_bea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1524000"/>
            <a:ext cx="3810000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Rectangle 9"/>
          <p:cNvSpPr>
            <a:spLocks noChangeArrowheads="1"/>
          </p:cNvSpPr>
          <p:nvPr/>
        </p:nvSpPr>
        <p:spPr bwMode="auto">
          <a:xfrm>
            <a:off x="2857500" y="428625"/>
            <a:ext cx="44291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5400">
                <a:solidFill>
                  <a:srgbClr val="92D050"/>
                </a:solidFill>
              </a:rPr>
              <a:t>Glacier retreat </a:t>
            </a:r>
            <a:endParaRPr lang="fr-FR" sz="5400"/>
          </a:p>
        </p:txBody>
      </p:sp>
      <p:sp>
        <p:nvSpPr>
          <p:cNvPr id="6150" name="ZoneTexte 5"/>
          <p:cNvSpPr txBox="1">
            <a:spLocks noChangeArrowheads="1"/>
          </p:cNvSpPr>
          <p:nvPr/>
        </p:nvSpPr>
        <p:spPr bwMode="auto">
          <a:xfrm>
            <a:off x="4191000" y="6519863"/>
            <a:ext cx="142081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/>
              <a:t>Melissa Milani</a:t>
            </a:r>
            <a:endParaRPr lang="fr-FR" sz="160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62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itre 1"/>
          <p:cNvSpPr txBox="1">
            <a:spLocks/>
          </p:cNvSpPr>
          <p:nvPr/>
        </p:nvSpPr>
        <p:spPr bwMode="auto">
          <a:xfrm>
            <a:off x="1214438" y="214313"/>
            <a:ext cx="7770812" cy="136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defTabSz="449263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5400">
                <a:solidFill>
                  <a:srgbClr val="92D050"/>
                </a:solidFill>
              </a:rPr>
              <a:t>The medium temperature of the oceans increased</a:t>
            </a:r>
            <a:endParaRPr lang="fr-FR" sz="5400">
              <a:solidFill>
                <a:srgbClr val="92D050"/>
              </a:solidFill>
            </a:endParaRPr>
          </a:p>
        </p:txBody>
      </p:sp>
      <p:sp>
        <p:nvSpPr>
          <p:cNvPr id="7172" name="Espace réservé du contenu 2"/>
          <p:cNvSpPr txBox="1">
            <a:spLocks/>
          </p:cNvSpPr>
          <p:nvPr/>
        </p:nvSpPr>
        <p:spPr bwMode="auto">
          <a:xfrm>
            <a:off x="1143000" y="2643188"/>
            <a:ext cx="371475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1313" indent="-341313" defTabSz="449263"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sz="3200"/>
          </a:p>
          <a:p>
            <a:pPr marL="341313" indent="-341313" defTabSz="449263"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3200"/>
              <a:t>=&gt;	Direct impact on natural disasters such as hurricanes and cyclones</a:t>
            </a:r>
            <a:endParaRPr lang="fr-FR" sz="3200"/>
          </a:p>
        </p:txBody>
      </p:sp>
      <p:pic>
        <p:nvPicPr>
          <p:cNvPr id="7173" name="Picture 2" descr="http://www.greenpeace.org/raw/image_full/international/photosvideos/photos/global-warming-is-happening-t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48250" y="2500313"/>
            <a:ext cx="4095750" cy="376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ZoneTexte 6"/>
          <p:cNvSpPr txBox="1">
            <a:spLocks noChangeArrowheads="1"/>
          </p:cNvSpPr>
          <p:nvPr/>
        </p:nvSpPr>
        <p:spPr bwMode="auto">
          <a:xfrm>
            <a:off x="4191000" y="6503988"/>
            <a:ext cx="14208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/>
              <a:t>Melissa Milani</a:t>
            </a:r>
            <a:endParaRPr lang="fr-FR" sz="1600"/>
          </a:p>
          <a:p>
            <a:endParaRPr lang="fr-F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93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itr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8362950" cy="785813"/>
          </a:xfrm>
        </p:spPr>
        <p:txBody>
          <a:bodyPr/>
          <a:lstStyle/>
          <a:p>
            <a:r>
              <a:rPr lang="fr-FR" sz="5400" smtClean="0">
                <a:solidFill>
                  <a:srgbClr val="92D050"/>
                </a:solidFill>
              </a:rPr>
              <a:t>Disappearing of animal kinds </a:t>
            </a:r>
          </a:p>
        </p:txBody>
      </p:sp>
      <p:sp>
        <p:nvSpPr>
          <p:cNvPr id="8196" name="Espace réservé du contenu 2"/>
          <p:cNvSpPr>
            <a:spLocks noGrp="1"/>
          </p:cNvSpPr>
          <p:nvPr>
            <p:ph idx="1"/>
          </p:nvPr>
        </p:nvSpPr>
        <p:spPr>
          <a:xfrm>
            <a:off x="5072063" y="2500313"/>
            <a:ext cx="3743325" cy="3411537"/>
          </a:xfrm>
        </p:spPr>
        <p:txBody>
          <a:bodyPr/>
          <a:lstStyle/>
          <a:p>
            <a:pPr>
              <a:buFont typeface="Wingdings" charset="2"/>
              <a:buChar char="Ø"/>
            </a:pPr>
            <a:r>
              <a:rPr lang="en-US" smtClean="0">
                <a:solidFill>
                  <a:schemeClr val="bg1"/>
                </a:solidFill>
              </a:rPr>
              <a:t>12 % of kinds of birds</a:t>
            </a:r>
          </a:p>
          <a:p>
            <a:pPr>
              <a:buFont typeface="Wingdings" charset="2"/>
              <a:buChar char="Ø"/>
            </a:pPr>
            <a:r>
              <a:rPr lang="en-US" smtClean="0">
                <a:solidFill>
                  <a:schemeClr val="bg1"/>
                </a:solidFill>
              </a:rPr>
              <a:t>23 % of mammals</a:t>
            </a:r>
          </a:p>
          <a:p>
            <a:pPr>
              <a:buFont typeface="Wingdings" charset="2"/>
              <a:buChar char="Ø"/>
            </a:pPr>
            <a:r>
              <a:rPr lang="en-US" smtClean="0">
                <a:solidFill>
                  <a:schemeClr val="bg1"/>
                </a:solidFill>
              </a:rPr>
              <a:t>32 % of amphibian</a:t>
            </a:r>
          </a:p>
          <a:p>
            <a:pPr>
              <a:buFont typeface="Wingdings" charset="2"/>
              <a:buChar char="Ø"/>
            </a:pPr>
            <a:r>
              <a:rPr lang="en-US" smtClean="0">
                <a:solidFill>
                  <a:schemeClr val="bg1"/>
                </a:solidFill>
              </a:rPr>
              <a:t>…</a:t>
            </a:r>
            <a:endParaRPr lang="fr-FR" smtClean="0">
              <a:solidFill>
                <a:schemeClr val="bg1"/>
              </a:solidFill>
            </a:endParaRPr>
          </a:p>
        </p:txBody>
      </p:sp>
      <p:pic>
        <p:nvPicPr>
          <p:cNvPr id="8197" name="Picture 2" descr="http://t1.gstatic.com/images?q=tbn:seaNQtQqF6P-LM:http://naamtobatao.files.wordpress.com/2009/04/global-warmi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313" y="2428875"/>
            <a:ext cx="328612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ZoneTexte 5"/>
          <p:cNvSpPr txBox="1">
            <a:spLocks noChangeArrowheads="1"/>
          </p:cNvSpPr>
          <p:nvPr/>
        </p:nvSpPr>
        <p:spPr bwMode="auto">
          <a:xfrm>
            <a:off x="4343400" y="6503988"/>
            <a:ext cx="14208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/>
              <a:t>Melissa Milani</a:t>
            </a:r>
            <a:endParaRPr lang="fr-FR" sz="1600"/>
          </a:p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3175"/>
            <a:ext cx="9144000" cy="693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ZoneTexte 8"/>
          <p:cNvSpPr txBox="1">
            <a:spLocks noChangeArrowheads="1"/>
          </p:cNvSpPr>
          <p:nvPr/>
        </p:nvSpPr>
        <p:spPr bwMode="auto">
          <a:xfrm>
            <a:off x="857250" y="500063"/>
            <a:ext cx="8286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5400">
                <a:solidFill>
                  <a:srgbClr val="92D050"/>
                </a:solidFill>
              </a:rPr>
              <a:t>Development of diseases</a:t>
            </a:r>
          </a:p>
        </p:txBody>
      </p:sp>
      <p:sp>
        <p:nvSpPr>
          <p:cNvPr id="9220" name="ZoneTexte 9"/>
          <p:cNvSpPr txBox="1">
            <a:spLocks noChangeArrowheads="1"/>
          </p:cNvSpPr>
          <p:nvPr/>
        </p:nvSpPr>
        <p:spPr bwMode="auto">
          <a:xfrm>
            <a:off x="1371600" y="1600200"/>
            <a:ext cx="7143750" cy="243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charset="2"/>
              <a:buChar char="ü"/>
            </a:pPr>
            <a:r>
              <a:rPr lang="en-US"/>
              <a:t>  </a:t>
            </a:r>
            <a:r>
              <a:rPr lang="en-US" sz="3200"/>
              <a:t>multiplication of bearing mosquitoes of 	the paludism</a:t>
            </a:r>
          </a:p>
          <a:p>
            <a:pPr>
              <a:buFont typeface="Wingdings" charset="2"/>
              <a:buChar char="ü"/>
            </a:pPr>
            <a:r>
              <a:rPr lang="en-US" sz="3200"/>
              <a:t> a recrudescence of  asthma attacks</a:t>
            </a:r>
          </a:p>
          <a:p>
            <a:pPr>
              <a:buFont typeface="Wingdings" charset="2"/>
              <a:buChar char="ü"/>
            </a:pPr>
            <a:r>
              <a:rPr lang="en-US" sz="3200"/>
              <a:t>  …</a:t>
            </a:r>
          </a:p>
          <a:p>
            <a:pPr>
              <a:buFont typeface="Wingdings" charset="2"/>
              <a:buChar char="ü"/>
            </a:pPr>
            <a:endParaRPr lang="fr-FR"/>
          </a:p>
        </p:txBody>
      </p:sp>
      <p:pic>
        <p:nvPicPr>
          <p:cNvPr id="9221" name="Picture 10" descr="Moustique Anophèle porteur du paludism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3810000"/>
            <a:ext cx="4429125" cy="226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ZoneTexte 5"/>
          <p:cNvSpPr txBox="1">
            <a:spLocks noChangeArrowheads="1"/>
          </p:cNvSpPr>
          <p:nvPr/>
        </p:nvSpPr>
        <p:spPr bwMode="auto">
          <a:xfrm>
            <a:off x="4495800" y="6503988"/>
            <a:ext cx="14208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Melissa Milani</a:t>
            </a:r>
            <a:endParaRPr lang="fr-FR" sz="1600"/>
          </a:p>
          <a:p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71438"/>
            <a:ext cx="9144000" cy="6937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Espace réservé du contenu 2"/>
          <p:cNvSpPr>
            <a:spLocks noGrp="1"/>
          </p:cNvSpPr>
          <p:nvPr>
            <p:ph idx="1"/>
          </p:nvPr>
        </p:nvSpPr>
        <p:spPr>
          <a:xfrm>
            <a:off x="1214438" y="1571625"/>
            <a:ext cx="7770812" cy="4144963"/>
          </a:xfrm>
        </p:spPr>
        <p:txBody>
          <a:bodyPr/>
          <a:lstStyle/>
          <a:p>
            <a:pPr algn="ctr">
              <a:buFont typeface="Times New Roman" charset="0"/>
              <a:buNone/>
            </a:pPr>
            <a:r>
              <a:rPr lang="en-US" smtClean="0"/>
              <a:t>	</a:t>
            </a:r>
            <a:r>
              <a:rPr lang="en-US" sz="4800" smtClean="0">
                <a:solidFill>
                  <a:srgbClr val="FFC000"/>
                </a:solidFill>
              </a:rPr>
              <a:t>Consequences of global warming are numerous and reasons stay in the middle of debates...</a:t>
            </a:r>
            <a:endParaRPr lang="fr-FR" sz="4800" smtClean="0">
              <a:solidFill>
                <a:srgbClr val="FFC000"/>
              </a:solidFill>
            </a:endParaRPr>
          </a:p>
        </p:txBody>
      </p:sp>
      <p:sp>
        <p:nvSpPr>
          <p:cNvPr id="10244" name="ZoneTexte 3"/>
          <p:cNvSpPr txBox="1">
            <a:spLocks noChangeArrowheads="1"/>
          </p:cNvSpPr>
          <p:nvPr/>
        </p:nvSpPr>
        <p:spPr bwMode="auto">
          <a:xfrm>
            <a:off x="4648200" y="6503988"/>
            <a:ext cx="14208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Melissa Milani</a:t>
            </a:r>
            <a:endParaRPr lang="fr-FR" sz="1600"/>
          </a:p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Times New Roman"/>
        <a:ea typeface=""/>
        <a:cs typeface="Lucida Sans Unicode"/>
      </a:majorFont>
      <a:minorFont>
        <a:latin typeface="Times New Roman"/>
        <a:ea typeface=""/>
        <a:cs typeface="Lucida Sans Unicod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891</TotalTime>
  <Words>754</Words>
  <Application>Microsoft Office PowerPoint</Application>
  <PresentationFormat>Affichage à l'écran (4:3)</PresentationFormat>
  <Paragraphs>215</Paragraphs>
  <Slides>28</Slides>
  <Notes>28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28</vt:i4>
      </vt:variant>
    </vt:vector>
  </HeadingPairs>
  <TitlesOfParts>
    <vt:vector size="29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Disappearing of animal kinds </vt:lpstr>
      <vt:lpstr>Diapositive 8</vt:lpstr>
      <vt:lpstr>Diapositive 9</vt:lpstr>
      <vt:lpstr>Diapositive 10</vt:lpstr>
      <vt:lpstr>         1.1 The mains reasons for the increase of the greenhouse gas emission</vt:lpstr>
      <vt:lpstr>Diapositive 12</vt:lpstr>
      <vt:lpstr>Diapositive 13</vt:lpstr>
      <vt:lpstr>Diapositive 14</vt:lpstr>
      <vt:lpstr>Diapositive 15</vt:lpstr>
      <vt:lpstr>1.2 Fault of the government’s policies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  <vt:lpstr>Diapositive 26</vt:lpstr>
      <vt:lpstr>Diapositive 27</vt:lpstr>
      <vt:lpstr>Diapositive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lameliss</dc:creator>
  <cp:lastModifiedBy>Valued Acer Customer</cp:lastModifiedBy>
  <cp:revision>89</cp:revision>
  <dcterms:created xsi:type="dcterms:W3CDTF">2009-11-16T16:49:43Z</dcterms:created>
  <dcterms:modified xsi:type="dcterms:W3CDTF">2009-11-17T12:29:09Z</dcterms:modified>
</cp:coreProperties>
</file>